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3"/>
    <p:sldId id="257" r:id="rId4"/>
    <p:sldId id="258" r:id="rId5"/>
    <p:sldId id="259" r:id="rId6"/>
    <p:sldId id="260" r:id="rId7"/>
    <p:sldId id="261" r:id="rId8"/>
    <p:sldId id="262" r:id="rId9"/>
    <p:sldId id="263" r:id="rId11"/>
    <p:sldId id="264" r:id="rId12"/>
    <p:sldId id="265" r:id="rId13"/>
    <p:sldId id="266" r:id="rId14"/>
    <p:sldId id="267" r:id="rId15"/>
    <p:sldId id="268" r:id="rId16"/>
    <p:sldId id="269" r:id="rId17"/>
    <p:sldId id="270" r:id="rId18"/>
    <p:sldId id="271" r:id="rId19"/>
    <p:sldId id="272" r:id="rId20"/>
    <p:sldId id="273" r:id="rId21"/>
    <p:sldId id="279" r:id="rId22"/>
    <p:sldId id="280" r:id="rId23"/>
    <p:sldId id="281" r:id="rId24"/>
    <p:sldId id="282" r:id="rId25"/>
    <p:sldId id="284" r:id="rId26"/>
    <p:sldId id="285" r:id="rId27"/>
    <p:sldId id="274" r:id="rId28"/>
    <p:sldId id="275" r:id="rId29"/>
    <p:sldId id="276" r:id="rId30"/>
    <p:sldId id="277" r:id="rId31"/>
    <p:sldId id="278" r:id="rId32"/>
  </p:sldIdLst>
  <p:sldSz cx="18288000" cy="10287000"/>
  <p:notesSz cx="6858000" cy="9144000"/>
  <p:embeddedFontLst>
    <p:embeddedFont>
      <p:font typeface="Stencil" panose="040409050D0802020404"/>
      <p:regular r:id="rId36"/>
    </p:embeddedFont>
    <p:embeddedFont>
      <p:font typeface="Times New Roman Bold" panose="02030802070405020303"/>
      <p:bold r:id="rId37"/>
    </p:embeddedFont>
    <p:embeddedFont>
      <p:font typeface="Arimo Bold" panose="020B0704020202020204"/>
      <p:bold r:id="rId38"/>
    </p:embeddedFont>
    <p:embeddedFont>
      <p:font typeface="TT Phobos Bold" panose="02000803060000020004"/>
      <p:bold r:id="rId39"/>
    </p:embeddedFont>
    <p:embeddedFont>
      <p:font typeface="Calibri" panose="020F0502020204030204" charset="0"/>
      <p:regular r:id="rId40"/>
      <p:bold r:id="rId41"/>
      <p:italic r:id="rId42"/>
      <p:boldItalic r:id="rId43"/>
    </p:embeddedFont>
    <p:embeddedFont>
      <p:font typeface="TT Rounds Condensed" panose="02000506030000020003"/>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font" Target="fonts/font9.fntdata"/><Relationship Id="rId43" Type="http://schemas.openxmlformats.org/officeDocument/2006/relationships/font" Target="fonts/font8.fntdata"/><Relationship Id="rId42" Type="http://schemas.openxmlformats.org/officeDocument/2006/relationships/font" Target="fonts/font7.fntdata"/><Relationship Id="rId41" Type="http://schemas.openxmlformats.org/officeDocument/2006/relationships/font" Target="fonts/font6.fntdata"/><Relationship Id="rId40" Type="http://schemas.openxmlformats.org/officeDocument/2006/relationships/font" Target="fonts/font5.fntdata"/><Relationship Id="rId4" Type="http://schemas.openxmlformats.org/officeDocument/2006/relationships/slide" Target="slides/slide2.xml"/><Relationship Id="rId39" Type="http://schemas.openxmlformats.org/officeDocument/2006/relationships/font" Target="fonts/font4.fntdata"/><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30525" y="276691"/>
            <a:ext cx="1765627" cy="1283167"/>
          </a:xfrm>
          <a:custGeom>
            <a:avLst/>
            <a:gdLst/>
            <a:ahLst/>
            <a:cxnLst/>
            <a:rect l="l" t="t" r="r" b="b"/>
            <a:pathLst>
              <a:path w="1765627" h="1283167">
                <a:moveTo>
                  <a:pt x="0" y="0"/>
                </a:moveTo>
                <a:lnTo>
                  <a:pt x="1765627" y="0"/>
                </a:lnTo>
                <a:lnTo>
                  <a:pt x="1765627" y="1283167"/>
                </a:lnTo>
                <a:lnTo>
                  <a:pt x="0" y="1283167"/>
                </a:lnTo>
                <a:lnTo>
                  <a:pt x="0" y="0"/>
                </a:lnTo>
                <a:close/>
              </a:path>
            </a:pathLst>
          </a:custGeom>
          <a:blipFill>
            <a:blip r:embed="rId1"/>
            <a:stretch>
              <a:fillRect t="-21" b="-21"/>
            </a:stretch>
          </a:blipFill>
        </p:spPr>
      </p:sp>
      <p:sp>
        <p:nvSpPr>
          <p:cNvPr id="3" name="TextBox 3"/>
          <p:cNvSpPr txBox="1"/>
          <p:nvPr/>
        </p:nvSpPr>
        <p:spPr>
          <a:xfrm>
            <a:off x="3427095" y="474345"/>
            <a:ext cx="13832205" cy="1571625"/>
          </a:xfrm>
          <a:prstGeom prst="rect">
            <a:avLst/>
          </a:prstGeom>
        </p:spPr>
        <p:txBody>
          <a:bodyPr lIns="0" tIns="0" rIns="0" bIns="0" rtlCol="0" anchor="t">
            <a:spAutoFit/>
          </a:bodyPr>
          <a:lstStyle/>
          <a:p>
            <a:pPr algn="l">
              <a:lnSpc>
                <a:spcPts val="5760"/>
              </a:lnSpc>
            </a:pPr>
            <a:r>
              <a:rPr lang="en-US" sz="4800">
                <a:solidFill>
                  <a:srgbClr val="FF0000"/>
                </a:solidFill>
                <a:latin typeface="Stencil" panose="040409050D0802020404"/>
                <a:ea typeface="Stencil" panose="040409050D0802020404"/>
                <a:cs typeface="Stencil" panose="040409050D0802020404"/>
                <a:sym typeface="Stencil" panose="040409050D0802020404"/>
              </a:rPr>
              <a:t>GURU NANAK INSTITUTE OF TECHNOLOGY</a:t>
            </a:r>
            <a:endParaRPr lang="en-US" sz="4800">
              <a:solidFill>
                <a:srgbClr val="FF0000"/>
              </a:solidFill>
              <a:latin typeface="Stencil" panose="040409050D0802020404"/>
              <a:ea typeface="Stencil" panose="040409050D0802020404"/>
              <a:cs typeface="Stencil" panose="040409050D0802020404"/>
              <a:sym typeface="Stencil" panose="040409050D0802020404"/>
            </a:endParaRPr>
          </a:p>
          <a:p>
            <a:pPr algn="l">
              <a:lnSpc>
                <a:spcPts val="2880"/>
              </a:lnSpc>
            </a:pPr>
          </a:p>
          <a:p>
            <a:pPr algn="l">
              <a:lnSpc>
                <a:spcPts val="3840"/>
              </a:lnSpc>
            </a:pPr>
            <a:r>
              <a:rPr lang="en-US" sz="32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Department Of Computer Science and Engineering</a:t>
            </a:r>
            <a:endParaRPr lang="en-US" sz="32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4" name="TextBox 4"/>
          <p:cNvSpPr txBox="1"/>
          <p:nvPr/>
        </p:nvSpPr>
        <p:spPr>
          <a:xfrm>
            <a:off x="4663440" y="5541645"/>
            <a:ext cx="8961120" cy="1661795"/>
          </a:xfrm>
          <a:prstGeom prst="rect">
            <a:avLst/>
          </a:prstGeom>
        </p:spPr>
        <p:txBody>
          <a:bodyPr lIns="0" tIns="0" rIns="0" bIns="0" rtlCol="0" anchor="t">
            <a:spAutoFit/>
          </a:bodyPr>
          <a:lstStyle/>
          <a:p>
            <a:pPr algn="ctr">
              <a:lnSpc>
                <a:spcPts val="4320"/>
              </a:lnSpc>
            </a:pPr>
            <a:r>
              <a:rPr lang="en-US" sz="3600" b="1">
                <a:solidFill>
                  <a:srgbClr val="000000"/>
                </a:solidFill>
                <a:latin typeface="Arimo Bold" panose="020B0704020202020204"/>
                <a:ea typeface="Arimo Bold" panose="020B0704020202020204"/>
                <a:cs typeface="Arimo Bold" panose="020B0704020202020204"/>
                <a:sym typeface="Arimo Bold" panose="020B0704020202020204"/>
              </a:rPr>
              <a:t>UNDER THE GUIDANCE OF </a:t>
            </a:r>
            <a:endParaRPr lang="en-US" sz="3600" b="1">
              <a:solidFill>
                <a:srgbClr val="000000"/>
              </a:solidFill>
              <a:latin typeface="Arimo Bold" panose="020B0704020202020204"/>
              <a:ea typeface="Arimo Bold" panose="020B0704020202020204"/>
              <a:cs typeface="Arimo Bold" panose="020B0704020202020204"/>
              <a:sym typeface="Arimo Bold" panose="020B0704020202020204"/>
            </a:endParaRPr>
          </a:p>
          <a:p>
            <a:pPr algn="ctr">
              <a:lnSpc>
                <a:spcPts val="4320"/>
              </a:lnSpc>
            </a:pPr>
            <a:r>
              <a:rPr lang="en-US" sz="3600" b="1">
                <a:solidFill>
                  <a:srgbClr val="000000"/>
                </a:solidFill>
                <a:latin typeface="Arimo Bold" panose="020B0704020202020204"/>
                <a:ea typeface="Arimo Bold" panose="020B0704020202020204"/>
                <a:cs typeface="Arimo Bold" panose="020B0704020202020204"/>
                <a:sym typeface="Arimo Bold" panose="020B0704020202020204"/>
              </a:rPr>
              <a:t>Ms. P.Anusha</a:t>
            </a:r>
            <a:endParaRPr lang="en-US" sz="3600" b="1">
              <a:solidFill>
                <a:srgbClr val="000000"/>
              </a:solidFill>
              <a:latin typeface="Arimo Bold" panose="020B0704020202020204"/>
              <a:ea typeface="Arimo Bold" panose="020B0704020202020204"/>
              <a:cs typeface="Arimo Bold" panose="020B0704020202020204"/>
              <a:sym typeface="Arimo Bold" panose="020B0704020202020204"/>
            </a:endParaRPr>
          </a:p>
          <a:p>
            <a:pPr algn="ctr">
              <a:lnSpc>
                <a:spcPts val="4320"/>
              </a:lnSpc>
            </a:pPr>
            <a:r>
              <a:rPr lang="en-US" sz="3600" b="1">
                <a:solidFill>
                  <a:srgbClr val="000000"/>
                </a:solidFill>
                <a:latin typeface="Arimo Bold" panose="020B0704020202020204"/>
                <a:ea typeface="Arimo Bold" panose="020B0704020202020204"/>
                <a:cs typeface="Arimo Bold" panose="020B0704020202020204"/>
                <a:sym typeface="Arimo Bold" panose="020B0704020202020204"/>
              </a:rPr>
              <a:t> Assistant Professor,GNIT</a:t>
            </a:r>
            <a:endParaRPr lang="en-US" sz="3600" b="1">
              <a:solidFill>
                <a:srgbClr val="000000"/>
              </a:solidFill>
              <a:latin typeface="Arimo Bold" panose="020B0704020202020204"/>
              <a:ea typeface="Arimo Bold" panose="020B0704020202020204"/>
              <a:cs typeface="Arimo Bold" panose="020B0704020202020204"/>
              <a:sym typeface="Arimo Bold" panose="020B0704020202020204"/>
            </a:endParaRPr>
          </a:p>
        </p:txBody>
      </p:sp>
      <p:sp>
        <p:nvSpPr>
          <p:cNvPr id="5" name="TextBox 5"/>
          <p:cNvSpPr txBox="1"/>
          <p:nvPr/>
        </p:nvSpPr>
        <p:spPr>
          <a:xfrm>
            <a:off x="5480275" y="7875181"/>
            <a:ext cx="10550424" cy="2105660"/>
          </a:xfrm>
          <a:prstGeom prst="rect">
            <a:avLst/>
          </a:prstGeom>
        </p:spPr>
        <p:txBody>
          <a:bodyPr lIns="0" tIns="0" rIns="0" bIns="0" rtlCol="0" anchor="t">
            <a:spAutoFit/>
          </a:bodyPr>
          <a:lstStyle/>
          <a:p>
            <a:pPr algn="just">
              <a:lnSpc>
                <a:spcPts val="4105"/>
              </a:lnSpc>
            </a:pPr>
            <a:r>
              <a:rPr lang="en-US" sz="3420" b="1" spc="32">
                <a:solidFill>
                  <a:srgbClr val="000000"/>
                </a:solidFill>
                <a:latin typeface="TT Phobos Bold" panose="02000803060000020004"/>
                <a:ea typeface="TT Phobos Bold" panose="02000803060000020004"/>
                <a:cs typeface="TT Phobos Bold" panose="02000803060000020004"/>
                <a:sym typeface="TT Phobos Bold" panose="02000803060000020004"/>
              </a:rPr>
              <a:t>                  TEAM MEMBERS                         </a:t>
            </a:r>
            <a:endParaRPr lang="en-US" sz="3420" b="1" spc="32">
              <a:solidFill>
                <a:srgbClr val="000000"/>
              </a:solidFill>
              <a:latin typeface="TT Phobos Bold" panose="02000803060000020004"/>
              <a:ea typeface="TT Phobos Bold" panose="02000803060000020004"/>
              <a:cs typeface="TT Phobos Bold" panose="02000803060000020004"/>
              <a:sym typeface="TT Phobos Bold" panose="02000803060000020004"/>
            </a:endParaRPr>
          </a:p>
          <a:p>
            <a:pPr algn="just">
              <a:lnSpc>
                <a:spcPts val="4105"/>
              </a:lnSpc>
            </a:pPr>
            <a:r>
              <a:rPr lang="en-US" sz="3420" b="1" spc="32">
                <a:solidFill>
                  <a:srgbClr val="000000"/>
                </a:solidFill>
                <a:latin typeface="TT Phobos Bold" panose="02000803060000020004"/>
                <a:ea typeface="TT Phobos Bold" panose="02000803060000020004"/>
                <a:cs typeface="TT Phobos Bold" panose="02000803060000020004"/>
                <a:sym typeface="TT Phobos Bold" panose="02000803060000020004"/>
              </a:rPr>
              <a:t>K.NIKHIL SARADHI – 21831A0587</a:t>
            </a:r>
            <a:endParaRPr lang="en-US" sz="3420" b="1" spc="32">
              <a:solidFill>
                <a:srgbClr val="000000"/>
              </a:solidFill>
              <a:latin typeface="TT Phobos Bold" panose="02000803060000020004"/>
              <a:ea typeface="TT Phobos Bold" panose="02000803060000020004"/>
              <a:cs typeface="TT Phobos Bold" panose="02000803060000020004"/>
              <a:sym typeface="TT Phobos Bold" panose="02000803060000020004"/>
            </a:endParaRPr>
          </a:p>
          <a:p>
            <a:pPr algn="just">
              <a:lnSpc>
                <a:spcPts val="4105"/>
              </a:lnSpc>
            </a:pPr>
            <a:r>
              <a:rPr lang="en-US" sz="3420" b="1" spc="30">
                <a:solidFill>
                  <a:srgbClr val="000000"/>
                </a:solidFill>
                <a:latin typeface="TT Phobos Bold" panose="02000803060000020004"/>
                <a:ea typeface="TT Phobos Bold" panose="02000803060000020004"/>
                <a:cs typeface="TT Phobos Bold" panose="02000803060000020004"/>
                <a:sym typeface="TT Phobos Bold" panose="02000803060000020004"/>
              </a:rPr>
              <a:t>K.SRAVAN KUMAR  - 21831A0590</a:t>
            </a:r>
            <a:endParaRPr lang="en-US" sz="3420" b="1" spc="30">
              <a:solidFill>
                <a:srgbClr val="000000"/>
              </a:solidFill>
              <a:latin typeface="TT Phobos Bold" panose="02000803060000020004"/>
              <a:ea typeface="TT Phobos Bold" panose="02000803060000020004"/>
              <a:cs typeface="TT Phobos Bold" panose="02000803060000020004"/>
              <a:sym typeface="TT Phobos Bold" panose="02000803060000020004"/>
            </a:endParaRPr>
          </a:p>
          <a:p>
            <a:pPr algn="just">
              <a:lnSpc>
                <a:spcPts val="4105"/>
              </a:lnSpc>
            </a:pPr>
            <a:r>
              <a:rPr lang="en-US" sz="3420" b="1" spc="32">
                <a:solidFill>
                  <a:srgbClr val="000000"/>
                </a:solidFill>
                <a:latin typeface="TT Phobos Bold" panose="02000803060000020004"/>
                <a:ea typeface="TT Phobos Bold" panose="02000803060000020004"/>
                <a:cs typeface="TT Phobos Bold" panose="02000803060000020004"/>
                <a:sym typeface="TT Phobos Bold" panose="02000803060000020004"/>
              </a:rPr>
              <a:t>M.TEJESH                   - 21831A05B0</a:t>
            </a:r>
            <a:endParaRPr lang="en-US" sz="3420" b="1" spc="32">
              <a:solidFill>
                <a:srgbClr val="000000"/>
              </a:solidFill>
              <a:latin typeface="TT Phobos Bold" panose="02000803060000020004"/>
              <a:ea typeface="TT Phobos Bold" panose="02000803060000020004"/>
              <a:cs typeface="TT Phobos Bold" panose="02000803060000020004"/>
              <a:sym typeface="TT Phobos Bold" panose="02000803060000020004"/>
            </a:endParaRPr>
          </a:p>
        </p:txBody>
      </p:sp>
      <p:sp>
        <p:nvSpPr>
          <p:cNvPr id="6" name="TextBox 6"/>
          <p:cNvSpPr txBox="1"/>
          <p:nvPr/>
        </p:nvSpPr>
        <p:spPr>
          <a:xfrm>
            <a:off x="1691640" y="3046095"/>
            <a:ext cx="16026130" cy="1846580"/>
          </a:xfrm>
          <a:prstGeom prst="rect">
            <a:avLst/>
          </a:prstGeom>
        </p:spPr>
        <p:txBody>
          <a:bodyPr lIns="0" tIns="0" rIns="0" bIns="0" rtlCol="0" anchor="t">
            <a:spAutoFit/>
          </a:bodyPr>
          <a:lstStyle/>
          <a:p>
            <a:pPr algn="ctr">
              <a:lnSpc>
                <a:spcPts val="7200"/>
              </a:lnSpc>
            </a:pPr>
            <a:r>
              <a:rPr lang="en-US" sz="6000" b="1" spc="57">
                <a:solidFill>
                  <a:srgbClr val="002060"/>
                </a:solidFill>
                <a:latin typeface="TT Phobos Bold" panose="02000803060000020004"/>
                <a:ea typeface="TT Phobos Bold" panose="02000803060000020004"/>
                <a:cs typeface="TT Phobos Bold" panose="02000803060000020004"/>
                <a:sym typeface="TT Phobos Bold" panose="02000803060000020004"/>
              </a:rPr>
              <a:t>FASHION RECOMMENDATION SYSTEM USING SOCIAL MEDIA WEBSITE</a:t>
            </a:r>
            <a:endParaRPr lang="en-US" sz="6000" b="1" spc="57">
              <a:solidFill>
                <a:srgbClr val="002060"/>
              </a:solidFill>
              <a:latin typeface="TT Phobos Bold" panose="02000803060000020004"/>
              <a:ea typeface="TT Phobos Bold" panose="02000803060000020004"/>
              <a:cs typeface="TT Phobos Bold" panose="02000803060000020004"/>
              <a:sym typeface="TT Phobos Bold" panose="020008030600000200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1047115" y="1013460"/>
            <a:ext cx="9989185" cy="704850"/>
          </a:xfrm>
          <a:prstGeom prst="rect">
            <a:avLst/>
          </a:prstGeom>
        </p:spPr>
        <p:txBody>
          <a:bodyPr lIns="0" tIns="0" rIns="0" bIns="0" rtlCol="0" anchor="t">
            <a:spAutoFit/>
          </a:bodyPr>
          <a:lstStyle/>
          <a:p>
            <a:pPr algn="l">
              <a:lnSpc>
                <a:spcPts val="5500"/>
              </a:lnSpc>
            </a:pPr>
            <a:r>
              <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rPr>
              <a:t>ADVANTAGES</a:t>
            </a:r>
            <a:endPar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7" name="TextBox 7"/>
          <p:cNvSpPr txBox="1"/>
          <p:nvPr/>
        </p:nvSpPr>
        <p:spPr>
          <a:xfrm>
            <a:off x="1000125" y="2843957"/>
            <a:ext cx="13386435" cy="5486400"/>
          </a:xfrm>
          <a:prstGeom prst="rect">
            <a:avLst/>
          </a:prstGeom>
        </p:spPr>
        <p:txBody>
          <a:bodyPr lIns="0" tIns="0" rIns="0" bIns="0" rtlCol="0" anchor="t">
            <a:spAutoFit/>
          </a:bodyPr>
          <a:lstStyle/>
          <a:p>
            <a:pPr marL="482600" lvl="1" indent="-241300" algn="l">
              <a:lnSpc>
                <a:spcPts val="4800"/>
              </a:lnSpc>
              <a:buFont typeface="Arial" panose="020B0604020202020204"/>
              <a:buChar char="•"/>
            </a:pPr>
            <a:r>
              <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rPr>
              <a:t>Feature Extraction Capabilities</a:t>
            </a:r>
            <a:endPar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82600" lvl="1" indent="-241300" algn="l">
              <a:lnSpc>
                <a:spcPts val="4800"/>
              </a:lnSpc>
            </a:pPr>
          </a:p>
          <a:p>
            <a:pPr marL="482600" lvl="1" indent="-241300" algn="l">
              <a:lnSpc>
                <a:spcPts val="4800"/>
              </a:lnSpc>
              <a:buFont typeface="Arial" panose="020B0604020202020204"/>
              <a:buChar char="•"/>
            </a:pPr>
            <a:r>
              <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rPr>
              <a:t>Handling High-Dimensional Data</a:t>
            </a:r>
            <a:endPar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82600" lvl="1" indent="-241300" algn="l">
              <a:lnSpc>
                <a:spcPts val="4800"/>
              </a:lnSpc>
            </a:pPr>
          </a:p>
          <a:p>
            <a:pPr marL="482600" lvl="1" indent="-241300" algn="l">
              <a:lnSpc>
                <a:spcPts val="4800"/>
              </a:lnSpc>
              <a:buFont typeface="Arial" panose="020B0604020202020204"/>
              <a:buChar char="•"/>
            </a:pPr>
            <a:r>
              <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rPr>
              <a:t>Improved Accuracy and Precision</a:t>
            </a:r>
            <a:endPar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82600" lvl="1" indent="-241300" algn="l">
              <a:lnSpc>
                <a:spcPts val="4800"/>
              </a:lnSpc>
            </a:pPr>
          </a:p>
          <a:p>
            <a:pPr marL="482600" lvl="1" indent="-241300" algn="l">
              <a:lnSpc>
                <a:spcPts val="4800"/>
              </a:lnSpc>
              <a:buFont typeface="Arial" panose="020B0604020202020204"/>
              <a:buChar char="•"/>
            </a:pPr>
            <a:r>
              <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rPr>
              <a:t>Adaptability and Generalization</a:t>
            </a:r>
            <a:endPar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82600" lvl="1" indent="-241300" algn="l">
              <a:lnSpc>
                <a:spcPts val="4800"/>
              </a:lnSpc>
            </a:pPr>
          </a:p>
          <a:p>
            <a:pPr marL="482600" lvl="1" indent="-241300" algn="just">
              <a:lnSpc>
                <a:spcPts val="4800"/>
              </a:lnSpc>
              <a:buFont typeface="Arial" panose="020B0604020202020204"/>
              <a:buChar char="•"/>
            </a:pPr>
            <a:r>
              <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rPr>
              <a:t>Real-Time Recommendation Capability</a:t>
            </a:r>
            <a:endPar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1047115" y="433070"/>
            <a:ext cx="14378305" cy="961390"/>
          </a:xfrm>
          <a:prstGeom prst="rect">
            <a:avLst/>
          </a:prstGeom>
        </p:spPr>
        <p:txBody>
          <a:bodyPr wrap="square" lIns="0" tIns="0" rIns="0" bIns="0" rtlCol="0" anchor="t">
            <a:spAutoFit/>
          </a:bodyPr>
          <a:lstStyle/>
          <a:p>
            <a:pPr algn="l">
              <a:lnSpc>
                <a:spcPts val="7500"/>
              </a:lnSpc>
            </a:pPr>
            <a:r>
              <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rPr>
              <a:t>CNN SYSTEM ARCHITECTURE </a:t>
            </a:r>
            <a:endPar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grpSp>
        <p:nvGrpSpPr>
          <p:cNvPr id="7" name="Group 7"/>
          <p:cNvGrpSpPr/>
          <p:nvPr/>
        </p:nvGrpSpPr>
        <p:grpSpPr>
          <a:xfrm rot="0">
            <a:off x="1047115" y="1638300"/>
            <a:ext cx="16276320" cy="8431530"/>
            <a:chOff x="0" y="0"/>
            <a:chExt cx="21701760" cy="11592339"/>
          </a:xfrm>
        </p:grpSpPr>
        <p:sp>
          <p:nvSpPr>
            <p:cNvPr id="8" name="Freeform 8" descr="preencoded.png"/>
            <p:cNvSpPr/>
            <p:nvPr/>
          </p:nvSpPr>
          <p:spPr>
            <a:xfrm>
              <a:off x="0" y="0"/>
              <a:ext cx="21701761" cy="11592339"/>
            </a:xfrm>
            <a:custGeom>
              <a:avLst/>
              <a:gdLst/>
              <a:ahLst/>
              <a:cxnLst/>
              <a:rect l="l" t="t" r="r" b="b"/>
              <a:pathLst>
                <a:path w="21701761" h="11592339">
                  <a:moveTo>
                    <a:pt x="0" y="0"/>
                  </a:moveTo>
                  <a:lnTo>
                    <a:pt x="21701761" y="0"/>
                  </a:lnTo>
                  <a:lnTo>
                    <a:pt x="21701761" y="11592339"/>
                  </a:lnTo>
                  <a:lnTo>
                    <a:pt x="0" y="11592339"/>
                  </a:lnTo>
                  <a:lnTo>
                    <a:pt x="0" y="0"/>
                  </a:lnTo>
                  <a:close/>
                </a:path>
              </a:pathLst>
            </a:custGeom>
            <a:blipFill>
              <a:blip r:embed="rId1"/>
              <a:stretch>
                <a:fillRect t="-57" b="-57"/>
              </a:stretch>
            </a:blipFill>
          </p:spPr>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633558" y="611188"/>
            <a:ext cx="6369475" cy="873125"/>
          </a:xfrm>
          <a:prstGeom prst="rect">
            <a:avLst/>
          </a:prstGeom>
        </p:spPr>
        <p:txBody>
          <a:bodyPr lIns="0" tIns="0" rIns="0" bIns="0" rtlCol="0" anchor="t">
            <a:spAutoFit/>
          </a:bodyPr>
          <a:lstStyle/>
          <a:p>
            <a:pPr algn="l">
              <a:lnSpc>
                <a:spcPts val="5500"/>
              </a:lnSpc>
            </a:pPr>
            <a:r>
              <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rPr>
              <a:t>CNN EXAMPLE</a:t>
            </a:r>
            <a:endPar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grpSp>
        <p:nvGrpSpPr>
          <p:cNvPr id="7" name="Group 7"/>
          <p:cNvGrpSpPr/>
          <p:nvPr/>
        </p:nvGrpSpPr>
        <p:grpSpPr>
          <a:xfrm rot="0">
            <a:off x="0" y="1883024"/>
            <a:ext cx="18209629" cy="7984164"/>
            <a:chOff x="0" y="0"/>
            <a:chExt cx="22363007" cy="9805247"/>
          </a:xfrm>
        </p:grpSpPr>
        <p:sp>
          <p:nvSpPr>
            <p:cNvPr id="8" name="Freeform 8" descr="preencoded.png"/>
            <p:cNvSpPr/>
            <p:nvPr/>
          </p:nvSpPr>
          <p:spPr>
            <a:xfrm>
              <a:off x="0" y="0"/>
              <a:ext cx="22363049" cy="9805289"/>
            </a:xfrm>
            <a:custGeom>
              <a:avLst/>
              <a:gdLst/>
              <a:ahLst/>
              <a:cxnLst/>
              <a:rect l="l" t="t" r="r" b="b"/>
              <a:pathLst>
                <a:path w="22363049" h="9805289">
                  <a:moveTo>
                    <a:pt x="0" y="0"/>
                  </a:moveTo>
                  <a:lnTo>
                    <a:pt x="22363049" y="0"/>
                  </a:lnTo>
                  <a:lnTo>
                    <a:pt x="22363049" y="9805289"/>
                  </a:lnTo>
                  <a:lnTo>
                    <a:pt x="0" y="9805289"/>
                  </a:lnTo>
                  <a:lnTo>
                    <a:pt x="0" y="0"/>
                  </a:lnTo>
                  <a:close/>
                </a:path>
              </a:pathLst>
            </a:custGeom>
            <a:blipFill>
              <a:blip r:embed="rId1"/>
              <a:stretch>
                <a:fillRect t="-853" b="-853"/>
              </a:stretch>
            </a:blipFill>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1028700" y="433070"/>
            <a:ext cx="16689705" cy="961390"/>
          </a:xfrm>
          <a:prstGeom prst="rect">
            <a:avLst/>
          </a:prstGeom>
        </p:spPr>
        <p:txBody>
          <a:bodyPr wrap="square" lIns="0" tIns="0" rIns="0" bIns="0" rtlCol="0" anchor="t">
            <a:spAutoFit/>
          </a:bodyPr>
          <a:lstStyle/>
          <a:p>
            <a:pPr algn="l">
              <a:lnSpc>
                <a:spcPts val="7500"/>
              </a:lnSpc>
            </a:pPr>
            <a:r>
              <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rPr>
              <a:t>DENSENET SYSTEM ARCHITECTURE</a:t>
            </a:r>
            <a:endPar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grpSp>
        <p:nvGrpSpPr>
          <p:cNvPr id="7" name="Group 7"/>
          <p:cNvGrpSpPr/>
          <p:nvPr/>
        </p:nvGrpSpPr>
        <p:grpSpPr>
          <a:xfrm rot="0">
            <a:off x="2312912" y="1481138"/>
            <a:ext cx="12148694" cy="8641511"/>
            <a:chOff x="0" y="0"/>
            <a:chExt cx="13412174" cy="9540240"/>
          </a:xfrm>
        </p:grpSpPr>
        <p:sp>
          <p:nvSpPr>
            <p:cNvPr id="8" name="Freeform 8" descr="preencoded.png"/>
            <p:cNvSpPr/>
            <p:nvPr/>
          </p:nvSpPr>
          <p:spPr>
            <a:xfrm>
              <a:off x="0" y="0"/>
              <a:ext cx="13412174" cy="9540240"/>
            </a:xfrm>
            <a:custGeom>
              <a:avLst/>
              <a:gdLst/>
              <a:ahLst/>
              <a:cxnLst/>
              <a:rect l="l" t="t" r="r" b="b"/>
              <a:pathLst>
                <a:path w="13412174" h="9540240">
                  <a:moveTo>
                    <a:pt x="0" y="0"/>
                  </a:moveTo>
                  <a:lnTo>
                    <a:pt x="13412174" y="0"/>
                  </a:lnTo>
                  <a:lnTo>
                    <a:pt x="13412174" y="9540240"/>
                  </a:lnTo>
                  <a:lnTo>
                    <a:pt x="0" y="9540240"/>
                  </a:lnTo>
                  <a:lnTo>
                    <a:pt x="0" y="0"/>
                  </a:lnTo>
                  <a:close/>
                </a:path>
              </a:pathLst>
            </a:custGeom>
            <a:blipFill>
              <a:blip r:embed="rId1"/>
              <a:stretch>
                <a:fillRect t="-527" b="-527"/>
              </a:stretch>
            </a:blipFill>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1028700" y="361950"/>
            <a:ext cx="9989185" cy="873125"/>
          </a:xfrm>
          <a:prstGeom prst="rect">
            <a:avLst/>
          </a:prstGeom>
        </p:spPr>
        <p:txBody>
          <a:bodyPr lIns="0" tIns="0" rIns="0" bIns="0" rtlCol="0" anchor="t">
            <a:spAutoFit/>
          </a:bodyPr>
          <a:lstStyle/>
          <a:p>
            <a:pPr algn="l">
              <a:lnSpc>
                <a:spcPts val="5500"/>
              </a:lnSpc>
            </a:pPr>
            <a:r>
              <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rPr>
              <a:t>DENSENET EXAMPLE</a:t>
            </a:r>
            <a:endPar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grpSp>
        <p:nvGrpSpPr>
          <p:cNvPr id="7" name="Group 7"/>
          <p:cNvGrpSpPr/>
          <p:nvPr/>
        </p:nvGrpSpPr>
        <p:grpSpPr>
          <a:xfrm rot="0">
            <a:off x="1684812" y="1235075"/>
            <a:ext cx="13856381" cy="8917628"/>
            <a:chOff x="0" y="0"/>
            <a:chExt cx="20083858" cy="12925480"/>
          </a:xfrm>
        </p:grpSpPr>
        <p:sp>
          <p:nvSpPr>
            <p:cNvPr id="8" name="Freeform 8" descr="preencoded.png"/>
            <p:cNvSpPr/>
            <p:nvPr/>
          </p:nvSpPr>
          <p:spPr>
            <a:xfrm>
              <a:off x="0" y="0"/>
              <a:ext cx="20083901" cy="12925425"/>
            </a:xfrm>
            <a:custGeom>
              <a:avLst/>
              <a:gdLst/>
              <a:ahLst/>
              <a:cxnLst/>
              <a:rect l="l" t="t" r="r" b="b"/>
              <a:pathLst>
                <a:path w="20083901" h="12925425">
                  <a:moveTo>
                    <a:pt x="0" y="0"/>
                  </a:moveTo>
                  <a:lnTo>
                    <a:pt x="20083901" y="0"/>
                  </a:lnTo>
                  <a:lnTo>
                    <a:pt x="20083901" y="12925425"/>
                  </a:lnTo>
                  <a:lnTo>
                    <a:pt x="0" y="12925425"/>
                  </a:lnTo>
                  <a:lnTo>
                    <a:pt x="0" y="0"/>
                  </a:lnTo>
                  <a:close/>
                </a:path>
              </a:pathLst>
            </a:custGeom>
            <a:blipFill>
              <a:blip r:embed="rId1"/>
              <a:stretch>
                <a:fillRect l="-114" r="-114"/>
              </a:stretch>
            </a:blipFill>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125730" y="0"/>
            <a:ext cx="18288000" cy="10287000"/>
            <a:chOff x="0" y="0"/>
            <a:chExt cx="24384000" cy="13716000"/>
          </a:xfrm>
        </p:grpSpPr>
        <p:sp>
          <p:nvSpPr>
            <p:cNvPr id="3" name="Freeform 3"/>
            <p:cNvSpPr/>
            <p:nvPr/>
          </p:nvSpPr>
          <p:spPr>
            <a:xfrm>
              <a:off x="0" y="0"/>
              <a:ext cx="24384000" cy="13716042"/>
            </a:xfrm>
            <a:custGeom>
              <a:avLst/>
              <a:gdLst/>
              <a:ahLst/>
              <a:cxnLst/>
              <a:rect l="l" t="t" r="r" b="b"/>
              <a:pathLst>
                <a:path w="24384000" h="13716042">
                  <a:moveTo>
                    <a:pt x="0" y="0"/>
                  </a:moveTo>
                  <a:lnTo>
                    <a:pt x="24384000" y="0"/>
                  </a:lnTo>
                  <a:lnTo>
                    <a:pt x="24384000" y="13716042"/>
                  </a:lnTo>
                  <a:lnTo>
                    <a:pt x="0" y="13716042"/>
                  </a:lnTo>
                  <a:close/>
                </a:path>
              </a:pathLst>
            </a:custGeom>
            <a:solidFill>
              <a:srgbClr val="FFFFFF"/>
            </a:solidFill>
          </p:spPr>
        </p:sp>
      </p:grpSp>
      <p:sp>
        <p:nvSpPr>
          <p:cNvPr id="4" name="TextBox 4"/>
          <p:cNvSpPr txBox="1"/>
          <p:nvPr/>
        </p:nvSpPr>
        <p:spPr>
          <a:xfrm>
            <a:off x="902970" y="914400"/>
            <a:ext cx="16482060" cy="2769870"/>
          </a:xfrm>
          <a:prstGeom prst="rect">
            <a:avLst/>
          </a:prstGeom>
        </p:spPr>
        <p:txBody>
          <a:bodyPr lIns="0" tIns="0" rIns="0" bIns="0" rtlCol="0" anchor="t">
            <a:spAutoFit/>
          </a:bodyPr>
          <a:lstStyle/>
          <a:p>
            <a:pPr algn="l">
              <a:lnSpc>
                <a:spcPts val="7200"/>
              </a:lnSpc>
            </a:pPr>
            <a:r>
              <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rPr>
              <a:t>MODULES</a:t>
            </a:r>
            <a:endPar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l">
              <a:lnSpc>
                <a:spcPts val="7200"/>
              </a:lnSpc>
            </a:pPr>
          </a:p>
          <a:p>
            <a:pPr algn="l">
              <a:lnSpc>
                <a:spcPts val="7200"/>
              </a:lnSpc>
            </a:pPr>
          </a:p>
        </p:txBody>
      </p:sp>
      <p:sp>
        <p:nvSpPr>
          <p:cNvPr id="5" name="TextBox 5"/>
          <p:cNvSpPr txBox="1"/>
          <p:nvPr/>
        </p:nvSpPr>
        <p:spPr>
          <a:xfrm>
            <a:off x="360633" y="2314575"/>
            <a:ext cx="16482060" cy="5572125"/>
          </a:xfrm>
          <a:prstGeom prst="rect">
            <a:avLst/>
          </a:prstGeom>
        </p:spPr>
        <p:txBody>
          <a:bodyPr lIns="0" tIns="0" rIns="0" bIns="0" rtlCol="0" anchor="t">
            <a:spAutoFit/>
          </a:bodyPr>
          <a:lstStyle/>
          <a:p>
            <a:pPr marL="867410" lvl="1" indent="-433705" algn="just">
              <a:lnSpc>
                <a:spcPts val="4820"/>
              </a:lnSpc>
              <a:buFont typeface="Arial" panose="020B0604020202020204"/>
              <a:buChar char="•"/>
            </a:pPr>
            <a:r>
              <a:rPr lang="en-US" sz="4015">
                <a:solidFill>
                  <a:srgbClr val="000000"/>
                </a:solidFill>
                <a:latin typeface="Times New Roman" panose="02020603050405020304"/>
                <a:ea typeface="Times New Roman" panose="02020603050405020304"/>
                <a:cs typeface="Times New Roman" panose="02020603050405020304"/>
                <a:sym typeface="Times New Roman" panose="02020603050405020304"/>
              </a:rPr>
              <a:t>Dataset</a:t>
            </a:r>
            <a:endParaRPr lang="en-US" sz="401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867410" lvl="1" indent="-433705" algn="just">
              <a:lnSpc>
                <a:spcPts val="4820"/>
              </a:lnSpc>
              <a:buFont typeface="Arial" panose="020B0604020202020204"/>
              <a:buChar char="•"/>
            </a:pPr>
            <a:r>
              <a:rPr lang="en-US" sz="4015">
                <a:solidFill>
                  <a:srgbClr val="000000"/>
                </a:solidFill>
                <a:latin typeface="Times New Roman" panose="02020603050405020304"/>
                <a:ea typeface="Times New Roman" panose="02020603050405020304"/>
                <a:cs typeface="Times New Roman" panose="02020603050405020304"/>
                <a:sym typeface="Times New Roman" panose="02020603050405020304"/>
              </a:rPr>
              <a:t>Importing the necessary libraries</a:t>
            </a:r>
            <a:endParaRPr lang="en-US" sz="401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867410" lvl="1" indent="-433705" algn="just">
              <a:lnSpc>
                <a:spcPts val="4820"/>
              </a:lnSpc>
              <a:buFont typeface="Arial" panose="020B0604020202020204"/>
              <a:buChar char="•"/>
            </a:pPr>
            <a:r>
              <a:rPr lang="en-US" sz="4015">
                <a:solidFill>
                  <a:srgbClr val="000000"/>
                </a:solidFill>
                <a:latin typeface="Times New Roman" panose="02020603050405020304"/>
                <a:ea typeface="Times New Roman" panose="02020603050405020304"/>
                <a:cs typeface="Times New Roman" panose="02020603050405020304"/>
                <a:sym typeface="Times New Roman" panose="02020603050405020304"/>
              </a:rPr>
              <a:t>Retrieving the images</a:t>
            </a:r>
            <a:endParaRPr lang="en-US" sz="401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867410" lvl="1" indent="-433705" algn="just">
              <a:lnSpc>
                <a:spcPts val="4820"/>
              </a:lnSpc>
              <a:buFont typeface="Arial" panose="020B0604020202020204"/>
              <a:buChar char="•"/>
            </a:pPr>
            <a:r>
              <a:rPr lang="en-US" sz="4015">
                <a:solidFill>
                  <a:srgbClr val="000000"/>
                </a:solidFill>
                <a:latin typeface="Times New Roman" panose="02020603050405020304"/>
                <a:ea typeface="Times New Roman" panose="02020603050405020304"/>
                <a:cs typeface="Times New Roman" panose="02020603050405020304"/>
                <a:sym typeface="Times New Roman" panose="02020603050405020304"/>
              </a:rPr>
              <a:t>Splitting the dataset</a:t>
            </a:r>
            <a:endParaRPr lang="en-US" sz="401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867410" lvl="1" indent="-433705" algn="just">
              <a:lnSpc>
                <a:spcPts val="4820"/>
              </a:lnSpc>
              <a:buFont typeface="Arial" panose="020B0604020202020204"/>
              <a:buChar char="•"/>
            </a:pPr>
            <a:r>
              <a:rPr lang="en-US" sz="4015">
                <a:solidFill>
                  <a:srgbClr val="000000"/>
                </a:solidFill>
                <a:latin typeface="Times New Roman" panose="02020603050405020304"/>
                <a:ea typeface="Times New Roman" panose="02020603050405020304"/>
                <a:cs typeface="Times New Roman" panose="02020603050405020304"/>
                <a:sym typeface="Times New Roman" panose="02020603050405020304"/>
              </a:rPr>
              <a:t>Building the model</a:t>
            </a:r>
            <a:endParaRPr lang="en-US" sz="401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867410" lvl="1" indent="-433705" algn="just">
              <a:lnSpc>
                <a:spcPts val="4820"/>
              </a:lnSpc>
              <a:buFont typeface="Arial" panose="020B0604020202020204"/>
              <a:buChar char="•"/>
            </a:pPr>
            <a:r>
              <a:rPr lang="en-US" sz="4015">
                <a:solidFill>
                  <a:srgbClr val="000000"/>
                </a:solidFill>
                <a:latin typeface="Times New Roman" panose="02020603050405020304"/>
                <a:ea typeface="Times New Roman" panose="02020603050405020304"/>
                <a:cs typeface="Times New Roman" panose="02020603050405020304"/>
                <a:sym typeface="Times New Roman" panose="02020603050405020304"/>
              </a:rPr>
              <a:t>Apply the model and plot the graphs for accuracy and loss</a:t>
            </a:r>
            <a:endParaRPr lang="en-US" sz="401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867410" lvl="1" indent="-433705" algn="just">
              <a:lnSpc>
                <a:spcPts val="4820"/>
              </a:lnSpc>
              <a:buFont typeface="Arial" panose="020B0604020202020204"/>
              <a:buChar char="•"/>
            </a:pPr>
            <a:r>
              <a:rPr lang="en-US" sz="4015">
                <a:solidFill>
                  <a:srgbClr val="000000"/>
                </a:solidFill>
                <a:latin typeface="Times New Roman" panose="02020603050405020304"/>
                <a:ea typeface="Times New Roman" panose="02020603050405020304"/>
                <a:cs typeface="Times New Roman" panose="02020603050405020304"/>
                <a:sym typeface="Times New Roman" panose="02020603050405020304"/>
              </a:rPr>
              <a:t>Accuracy on test set</a:t>
            </a:r>
            <a:endParaRPr lang="en-US" sz="401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867410" lvl="1" indent="-433705" algn="just">
              <a:lnSpc>
                <a:spcPts val="4820"/>
              </a:lnSpc>
              <a:buFont typeface="Arial" panose="020B0604020202020204"/>
              <a:buChar char="•"/>
            </a:pPr>
            <a:r>
              <a:rPr lang="en-US" sz="4015">
                <a:solidFill>
                  <a:srgbClr val="000000"/>
                </a:solidFill>
                <a:latin typeface="Times New Roman" panose="02020603050405020304"/>
                <a:ea typeface="Times New Roman" panose="02020603050405020304"/>
                <a:cs typeface="Times New Roman" panose="02020603050405020304"/>
                <a:sym typeface="Times New Roman" panose="02020603050405020304"/>
              </a:rPr>
              <a:t>Saving the Trained Model</a:t>
            </a:r>
            <a:endParaRPr lang="en-US" sz="401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ctr">
              <a:lnSpc>
                <a:spcPts val="4820"/>
              </a:lnSpc>
              <a:spcBef>
                <a:spcPct val="0"/>
              </a:spcBef>
            </a:p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358120"/>
            <a:chOff x="0" y="0"/>
            <a:chExt cx="24384000" cy="13810827"/>
          </a:xfrm>
        </p:grpSpPr>
        <p:sp>
          <p:nvSpPr>
            <p:cNvPr id="3" name="Freeform 3"/>
            <p:cNvSpPr/>
            <p:nvPr/>
          </p:nvSpPr>
          <p:spPr>
            <a:xfrm>
              <a:off x="0" y="0"/>
              <a:ext cx="24384000" cy="13810869"/>
            </a:xfrm>
            <a:custGeom>
              <a:avLst/>
              <a:gdLst/>
              <a:ahLst/>
              <a:cxnLst/>
              <a:rect l="l" t="t" r="r" b="b"/>
              <a:pathLst>
                <a:path w="24384000" h="13810869">
                  <a:moveTo>
                    <a:pt x="0" y="0"/>
                  </a:moveTo>
                  <a:lnTo>
                    <a:pt x="24384000" y="0"/>
                  </a:lnTo>
                  <a:lnTo>
                    <a:pt x="24384000" y="13810869"/>
                  </a:lnTo>
                  <a:lnTo>
                    <a:pt x="0" y="13810869"/>
                  </a:lnTo>
                  <a:close/>
                </a:path>
              </a:pathLst>
            </a:custGeom>
            <a:solidFill>
              <a:srgbClr val="FFFFFF"/>
            </a:solidFill>
          </p:spPr>
        </p:sp>
      </p:grpSp>
      <p:sp>
        <p:nvSpPr>
          <p:cNvPr id="4" name="Freeform 4"/>
          <p:cNvSpPr/>
          <p:nvPr/>
        </p:nvSpPr>
        <p:spPr>
          <a:xfrm>
            <a:off x="9144000" y="190500"/>
            <a:ext cx="9077960" cy="10509885"/>
          </a:xfrm>
          <a:custGeom>
            <a:avLst/>
            <a:gdLst/>
            <a:ahLst/>
            <a:cxnLst/>
            <a:rect l="l" t="t" r="r" b="b"/>
            <a:pathLst>
              <a:path w="9077764" h="9564578">
                <a:moveTo>
                  <a:pt x="0" y="0"/>
                </a:moveTo>
                <a:lnTo>
                  <a:pt x="9077764" y="0"/>
                </a:lnTo>
                <a:lnTo>
                  <a:pt x="9077764" y="9564578"/>
                </a:lnTo>
                <a:lnTo>
                  <a:pt x="0" y="9564578"/>
                </a:lnTo>
                <a:lnTo>
                  <a:pt x="0" y="0"/>
                </a:lnTo>
                <a:close/>
              </a:path>
            </a:pathLst>
          </a:custGeom>
          <a:blipFill>
            <a:blip r:embed="rId1"/>
            <a:stretch>
              <a:fillRect l="-5381" r="-5381"/>
            </a:stretch>
          </a:blipFill>
        </p:spPr>
      </p:sp>
      <p:sp>
        <p:nvSpPr>
          <p:cNvPr id="5" name="TextBox 5"/>
          <p:cNvSpPr txBox="1"/>
          <p:nvPr/>
        </p:nvSpPr>
        <p:spPr>
          <a:xfrm>
            <a:off x="-1447800" y="419100"/>
            <a:ext cx="9610090" cy="935990"/>
          </a:xfrm>
          <a:prstGeom prst="rect">
            <a:avLst/>
          </a:prstGeom>
        </p:spPr>
        <p:txBody>
          <a:bodyPr wrap="square" lIns="0" tIns="0" rIns="0" bIns="0" rtlCol="0" anchor="t">
            <a:spAutoFit/>
          </a:bodyPr>
          <a:lstStyle/>
          <a:p>
            <a:pPr algn="ctr">
              <a:lnSpc>
                <a:spcPts val="7300"/>
              </a:lnSpc>
              <a:spcBef>
                <a:spcPct val="0"/>
              </a:spcBef>
            </a:pPr>
            <a:r>
              <a:rPr lang="en-US" sz="6085"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rPr>
              <a:t>UML DIAGRAMS</a:t>
            </a:r>
            <a:endParaRPr lang="en-US" sz="6085"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6" name="TextBox 6"/>
          <p:cNvSpPr txBox="1"/>
          <p:nvPr/>
        </p:nvSpPr>
        <p:spPr>
          <a:xfrm>
            <a:off x="-914400" y="2095500"/>
            <a:ext cx="8535670" cy="768985"/>
          </a:xfrm>
          <a:prstGeom prst="rect">
            <a:avLst/>
          </a:prstGeom>
        </p:spPr>
        <p:txBody>
          <a:bodyPr wrap="square" lIns="0" tIns="0" rIns="0" bIns="0" rtlCol="0" anchor="t">
            <a:spAutoFit/>
          </a:bodyPr>
          <a:lstStyle/>
          <a:p>
            <a:pPr algn="ctr">
              <a:lnSpc>
                <a:spcPts val="6000"/>
              </a:lnSpc>
              <a:spcBef>
                <a:spcPct val="0"/>
              </a:spcBef>
            </a:pPr>
            <a:r>
              <a:rPr lang="en-US" sz="4800" b="1">
                <a:solidFill>
                  <a:srgbClr val="002060"/>
                </a:solidFill>
                <a:latin typeface="Times New Roman Bold" panose="02030802070405020303"/>
                <a:ea typeface="Times New Roman Bold" panose="02030802070405020303"/>
                <a:cs typeface="Times New Roman Bold" panose="02030802070405020303"/>
                <a:sym typeface="Times New Roman Bold" panose="02030802070405020303"/>
              </a:rPr>
              <a:t>USE CASE DIAGRAM</a:t>
            </a:r>
            <a:endParaRPr lang="en-US" sz="4800" b="1">
              <a:solidFill>
                <a:srgbClr val="00206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7" name="TextBox 7"/>
          <p:cNvSpPr txBox="1"/>
          <p:nvPr/>
        </p:nvSpPr>
        <p:spPr>
          <a:xfrm>
            <a:off x="241418" y="3688222"/>
            <a:ext cx="8968818" cy="5181600"/>
          </a:xfrm>
          <a:prstGeom prst="rect">
            <a:avLst/>
          </a:prstGeom>
        </p:spPr>
        <p:txBody>
          <a:bodyPr lIns="0" tIns="0" rIns="0" bIns="0" rtlCol="0" anchor="t">
            <a:spAutoFit/>
          </a:bodyPr>
          <a:lstStyle/>
          <a:p>
            <a:pPr algn="just">
              <a:lnSpc>
                <a:spcPts val="4800"/>
              </a:lnSpc>
              <a:spcBef>
                <a:spcPct val="0"/>
              </a:spcBef>
            </a:pPr>
            <a:r>
              <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rPr>
              <a:t>The main purpose of a use case diagram is to show what system functions are performed for which actor. Roles of the actors in the system can be depicted. The above diagram consists of user as actor. Each will play a certain role to achieve the concept.</a:t>
            </a:r>
            <a:endPar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ctr">
              <a:lnSpc>
                <a:spcPts val="7200"/>
              </a:lnSpc>
              <a:spcBef>
                <a:spcPct val="0"/>
              </a:spcBef>
            </a:pPr>
            <a:r>
              <a:rPr lang="en-US" sz="6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a:t>
            </a:r>
            <a:endParaRPr lang="en-US" sz="6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6374" y="1336429"/>
            <a:ext cx="19330205" cy="6802323"/>
          </a:xfrm>
          <a:custGeom>
            <a:avLst/>
            <a:gdLst/>
            <a:ahLst/>
            <a:cxnLst/>
            <a:rect l="l" t="t" r="r" b="b"/>
            <a:pathLst>
              <a:path w="19330205" h="6802323">
                <a:moveTo>
                  <a:pt x="0" y="0"/>
                </a:moveTo>
                <a:lnTo>
                  <a:pt x="19330205" y="0"/>
                </a:lnTo>
                <a:lnTo>
                  <a:pt x="19330205" y="6802323"/>
                </a:lnTo>
                <a:lnTo>
                  <a:pt x="0" y="6802323"/>
                </a:lnTo>
                <a:lnTo>
                  <a:pt x="0" y="0"/>
                </a:lnTo>
                <a:close/>
              </a:path>
            </a:pathLst>
          </a:custGeom>
          <a:blipFill>
            <a:blip r:embed="rId1"/>
            <a:stretch>
              <a:fillRect l="-2781" t="-1556" b="-3590"/>
            </a:stretch>
          </a:blipFill>
        </p:spPr>
      </p:sp>
      <p:sp>
        <p:nvSpPr>
          <p:cNvPr id="3" name="TextBox 3"/>
          <p:cNvSpPr txBox="1"/>
          <p:nvPr/>
        </p:nvSpPr>
        <p:spPr>
          <a:xfrm>
            <a:off x="-6095926" y="266454"/>
            <a:ext cx="17996253" cy="923290"/>
          </a:xfrm>
          <a:prstGeom prst="rect">
            <a:avLst/>
          </a:prstGeom>
        </p:spPr>
        <p:txBody>
          <a:bodyPr lIns="0" tIns="0" rIns="0" bIns="0" rtlCol="0" anchor="t">
            <a:spAutoFit/>
          </a:bodyPr>
          <a:lstStyle/>
          <a:p>
            <a:pPr algn="ctr">
              <a:lnSpc>
                <a:spcPts val="7200"/>
              </a:lnSpc>
              <a:spcBef>
                <a:spcPct val="0"/>
              </a:spcBef>
            </a:pPr>
            <a:r>
              <a:rPr lang="en-US" sz="4800" b="1">
                <a:solidFill>
                  <a:schemeClr val="tx2">
                    <a:lumMod val="75000"/>
                  </a:schemeClr>
                </a:solidFill>
                <a:latin typeface="Times New Roman Bold" panose="02030802070405020303"/>
                <a:ea typeface="Times New Roman Bold" panose="02030802070405020303"/>
                <a:cs typeface="Times New Roman Bold" panose="02030802070405020303"/>
                <a:sym typeface="Times New Roman Bold" panose="02030802070405020303"/>
              </a:rPr>
              <a:t>CLASS DIAGRAM</a:t>
            </a:r>
            <a:endParaRPr lang="en-US" sz="4800" b="1">
              <a:solidFill>
                <a:schemeClr val="tx2">
                  <a:lumMod val="75000"/>
                </a:schemeClr>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4" name="TextBox 4"/>
          <p:cNvSpPr txBox="1"/>
          <p:nvPr/>
        </p:nvSpPr>
        <p:spPr>
          <a:xfrm>
            <a:off x="8647539" y="6281466"/>
            <a:ext cx="9127714" cy="4333875"/>
          </a:xfrm>
          <a:prstGeom prst="rect">
            <a:avLst/>
          </a:prstGeom>
        </p:spPr>
        <p:txBody>
          <a:bodyPr lIns="0" tIns="0" rIns="0" bIns="0" rtlCol="0" anchor="t">
            <a:spAutoFit/>
          </a:bodyPr>
          <a:lstStyle/>
          <a:p>
            <a:pPr algn="just">
              <a:lnSpc>
                <a:spcPts val="4840"/>
              </a:lnSpc>
            </a:pPr>
            <a:r>
              <a:rPr lang="en-US" sz="4030">
                <a:solidFill>
                  <a:srgbClr val="000000"/>
                </a:solidFill>
                <a:latin typeface="Times New Roman" panose="02020603050405020304"/>
                <a:ea typeface="Times New Roman" panose="02020603050405020304"/>
                <a:cs typeface="Times New Roman" panose="02020603050405020304"/>
                <a:sym typeface="Times New Roman" panose="02020603050405020304"/>
              </a:rPr>
              <a:t>In this class diagram represents how the classes with attributes and methods are linked together to perform the verification with security. From the above diagram shown the various classes involved in our project.</a:t>
            </a:r>
            <a:endParaRPr lang="en-US" sz="403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720"/>
              </a:lnSpc>
              <a:spcBef>
                <a:spcPct val="0"/>
              </a:spcBef>
            </a:p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32135" y="-298450"/>
            <a:ext cx="7458075" cy="10884535"/>
          </a:xfrm>
          <a:custGeom>
            <a:avLst/>
            <a:gdLst/>
            <a:ahLst/>
            <a:cxnLst/>
            <a:rect l="l" t="t" r="r" b="b"/>
            <a:pathLst>
              <a:path w="6628194" h="10884488">
                <a:moveTo>
                  <a:pt x="0" y="0"/>
                </a:moveTo>
                <a:lnTo>
                  <a:pt x="6628194" y="0"/>
                </a:lnTo>
                <a:lnTo>
                  <a:pt x="6628194" y="10884488"/>
                </a:lnTo>
                <a:lnTo>
                  <a:pt x="0" y="10884488"/>
                </a:lnTo>
                <a:lnTo>
                  <a:pt x="0" y="0"/>
                </a:lnTo>
                <a:close/>
              </a:path>
            </a:pathLst>
          </a:custGeom>
          <a:blipFill>
            <a:blip r:embed="rId1"/>
            <a:stretch>
              <a:fillRect l="-3300" r="-4670"/>
            </a:stretch>
          </a:blipFill>
        </p:spPr>
      </p:sp>
      <p:sp>
        <p:nvSpPr>
          <p:cNvPr id="3" name="TextBox 3"/>
          <p:cNvSpPr txBox="1"/>
          <p:nvPr/>
        </p:nvSpPr>
        <p:spPr>
          <a:xfrm>
            <a:off x="-1981385" y="647513"/>
            <a:ext cx="10568267" cy="923290"/>
          </a:xfrm>
          <a:prstGeom prst="rect">
            <a:avLst/>
          </a:prstGeom>
        </p:spPr>
        <p:txBody>
          <a:bodyPr lIns="0" tIns="0" rIns="0" bIns="0" rtlCol="0" anchor="t">
            <a:spAutoFit/>
          </a:bodyPr>
          <a:lstStyle/>
          <a:p>
            <a:pPr algn="ctr">
              <a:lnSpc>
                <a:spcPts val="7200"/>
              </a:lnSpc>
              <a:spcBef>
                <a:spcPct val="0"/>
              </a:spcBef>
            </a:pPr>
            <a:r>
              <a:rPr lang="en-US" sz="4800" b="1">
                <a:solidFill>
                  <a:schemeClr val="tx2">
                    <a:lumMod val="75000"/>
                  </a:schemeClr>
                </a:solidFill>
                <a:latin typeface="Times New Roman Bold" panose="02030802070405020303"/>
                <a:ea typeface="Times New Roman Bold" panose="02030802070405020303"/>
                <a:cs typeface="Times New Roman Bold" panose="02030802070405020303"/>
                <a:sym typeface="Times New Roman Bold" panose="02030802070405020303"/>
              </a:rPr>
              <a:t>ACTIVITY DIAGRAM</a:t>
            </a:r>
            <a:endParaRPr lang="en-US" sz="4800" b="1">
              <a:solidFill>
                <a:schemeClr val="tx2">
                  <a:lumMod val="75000"/>
                </a:schemeClr>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4" name="TextBox 4"/>
          <p:cNvSpPr txBox="1"/>
          <p:nvPr/>
        </p:nvSpPr>
        <p:spPr>
          <a:xfrm>
            <a:off x="217170" y="2476341"/>
            <a:ext cx="10515197" cy="6267450"/>
          </a:xfrm>
          <a:prstGeom prst="rect">
            <a:avLst/>
          </a:prstGeom>
        </p:spPr>
        <p:txBody>
          <a:bodyPr lIns="0" tIns="0" rIns="0" bIns="0" rtlCol="0" anchor="t">
            <a:spAutoFit/>
          </a:bodyPr>
          <a:lstStyle/>
          <a:p>
            <a:pPr algn="just">
              <a:lnSpc>
                <a:spcPts val="4890"/>
              </a:lnSpc>
            </a:pPr>
            <a:r>
              <a:rPr lang="en-US" sz="4075">
                <a:solidFill>
                  <a:srgbClr val="000000"/>
                </a:solidFill>
                <a:latin typeface="Times New Roman" panose="02020603050405020304"/>
                <a:ea typeface="Times New Roman" panose="02020603050405020304"/>
                <a:cs typeface="Times New Roman" panose="02020603050405020304"/>
                <a:sym typeface="Times New Roman" panose="02020603050405020304"/>
              </a:rPr>
              <a:t>Activity diagrams are graphical representations of workflows of stepwise activities and actions with support for choice, iteration and concurrency. In the Unified Modeling Language, activity diagrams can be used to describe the business and operational step-by-step workflows of components in a system. An activity diagram shows the overall flow of control.</a:t>
            </a:r>
            <a:endParaRPr lang="en-US" sz="407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890"/>
              </a:lnSpc>
              <a:spcBef>
                <a:spcPct val="0"/>
              </a:spcBef>
            </a:p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85800" y="495300"/>
            <a:ext cx="6096000" cy="893445"/>
          </a:xfrm>
          <a:prstGeom prst="rect">
            <a:avLst/>
          </a:prstGeom>
          <a:noFill/>
        </p:spPr>
        <p:txBody>
          <a:bodyPr wrap="square" rtlCol="0">
            <a:noAutofit/>
          </a:bodyPr>
          <a:p>
            <a:r>
              <a:rPr lang="en-IN" altLang="en-US" sz="6000" b="1">
                <a:solidFill>
                  <a:srgbClr val="FF0000"/>
                </a:solidFill>
                <a:latin typeface="Times New Roman" panose="02020603050405020304" charset="0"/>
                <a:cs typeface="Times New Roman" panose="02020603050405020304" charset="0"/>
              </a:rPr>
              <a:t>RESULTS</a:t>
            </a:r>
            <a:endParaRPr lang="en-IN" altLang="en-US" sz="6000" b="1">
              <a:solidFill>
                <a:srgbClr val="FF0000"/>
              </a:solidFill>
              <a:latin typeface="Times New Roman" panose="02020603050405020304" charset="0"/>
              <a:cs typeface="Times New Roman" panose="02020603050405020304" charset="0"/>
            </a:endParaRPr>
          </a:p>
          <a:p>
            <a:endParaRPr lang="en-IN" altLang="en-US" sz="6000">
              <a:solidFill>
                <a:srgbClr val="FF0000"/>
              </a:solidFill>
              <a:latin typeface="Times New Roman" panose="02020603050405020304" charset="0"/>
              <a:cs typeface="Times New Roman" panose="02020603050405020304" charset="0"/>
            </a:endParaRPr>
          </a:p>
          <a:p>
            <a:endParaRPr lang="en-IN" altLang="en-US" sz="6000">
              <a:solidFill>
                <a:srgbClr val="FF0000"/>
              </a:solidFill>
              <a:latin typeface="Times New Roman" panose="02020603050405020304" charset="0"/>
              <a:cs typeface="Times New Roman" panose="02020603050405020304" charset="0"/>
            </a:endParaRPr>
          </a:p>
        </p:txBody>
      </p:sp>
      <p:pic>
        <p:nvPicPr>
          <p:cNvPr id="3" name="Picture 2" descr="Home"/>
          <p:cNvPicPr>
            <a:picLocks noChangeAspect="1"/>
          </p:cNvPicPr>
          <p:nvPr/>
        </p:nvPicPr>
        <p:blipFill>
          <a:blip r:embed="rId1"/>
          <a:stretch>
            <a:fillRect/>
          </a:stretch>
        </p:blipFill>
        <p:spPr>
          <a:xfrm>
            <a:off x="1324610" y="1743075"/>
            <a:ext cx="15896590" cy="6906895"/>
          </a:xfrm>
          <a:prstGeom prst="rect">
            <a:avLst/>
          </a:prstGeom>
        </p:spPr>
      </p:pic>
      <p:sp>
        <p:nvSpPr>
          <p:cNvPr id="4" name="Text Box 3"/>
          <p:cNvSpPr txBox="1"/>
          <p:nvPr/>
        </p:nvSpPr>
        <p:spPr>
          <a:xfrm>
            <a:off x="7620000" y="8953500"/>
            <a:ext cx="6096000" cy="706755"/>
          </a:xfrm>
          <a:prstGeom prst="rect">
            <a:avLst/>
          </a:prstGeom>
          <a:noFill/>
        </p:spPr>
        <p:txBody>
          <a:bodyPr wrap="square" rtlCol="0">
            <a:spAutoFit/>
          </a:bodyPr>
          <a:p>
            <a:r>
              <a:rPr lang="en-IN" altLang="en-US" sz="4000">
                <a:latin typeface="Times New Roman" panose="02020603050405020304" charset="0"/>
                <a:cs typeface="Times New Roman" panose="02020603050405020304" charset="0"/>
              </a:rPr>
              <a:t>Home page</a:t>
            </a:r>
            <a:endParaRPr lang="en-IN" altLang="en-US" sz="4000">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838240" y="942975"/>
            <a:ext cx="7040612" cy="881380"/>
          </a:xfrm>
          <a:prstGeom prst="rect">
            <a:avLst/>
          </a:prstGeom>
        </p:spPr>
        <p:txBody>
          <a:bodyPr lIns="0" tIns="0" rIns="0" bIns="0" rtlCol="0" anchor="t">
            <a:spAutoFit/>
          </a:bodyPr>
          <a:lstStyle/>
          <a:p>
            <a:pPr algn="l">
              <a:lnSpc>
                <a:spcPts val="6875"/>
              </a:lnSpc>
            </a:pPr>
            <a:r>
              <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rPr>
              <a:t>ABSTRACT</a:t>
            </a:r>
            <a:endPar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7" name="TextBox 7"/>
          <p:cNvSpPr txBox="1"/>
          <p:nvPr/>
        </p:nvSpPr>
        <p:spPr>
          <a:xfrm>
            <a:off x="838240" y="2831174"/>
            <a:ext cx="16479520" cy="5829300"/>
          </a:xfrm>
          <a:prstGeom prst="rect">
            <a:avLst/>
          </a:prstGeom>
        </p:spPr>
        <p:txBody>
          <a:bodyPr lIns="0" tIns="0" rIns="0" bIns="0" rtlCol="0" anchor="t">
            <a:spAutoFit/>
          </a:bodyPr>
          <a:lstStyle/>
          <a:p>
            <a:pPr algn="just">
              <a:lnSpc>
                <a:spcPts val="3750"/>
              </a:lnSpc>
            </a:pPr>
            <a:r>
              <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rPr>
              <a:t>In the ever-evolving world of fashion, personalized recommendation systems play a critical role in enhancing user experience and boosting sales for e-commerce platforms. This project aims to develop a fashion recommendation system leveraging deep learning techniques, specifically focusing on Convolutional Neural Networks (CNN) and DenseNet121. By employing these models, the system will analyze visual features of clothing items to provide accurate and tailored recommendations. The system is expected to overcome the limitations of traditional recommendation methods by learning complex visual patterns and enhancing feature extraction. This work contributes to the field by showcasing the potential of deep learning in building scalable and efficient recommendation systems for fashion.</a:t>
            </a:r>
            <a:endPar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register1"/>
          <p:cNvPicPr>
            <a:picLocks noChangeAspect="1"/>
          </p:cNvPicPr>
          <p:nvPr/>
        </p:nvPicPr>
        <p:blipFill>
          <a:blip r:embed="rId1"/>
          <a:stretch>
            <a:fillRect/>
          </a:stretch>
        </p:blipFill>
        <p:spPr>
          <a:xfrm>
            <a:off x="657860" y="723900"/>
            <a:ext cx="17170400" cy="7753350"/>
          </a:xfrm>
          <a:prstGeom prst="rect">
            <a:avLst/>
          </a:prstGeom>
        </p:spPr>
      </p:pic>
      <p:sp>
        <p:nvSpPr>
          <p:cNvPr id="4" name="Text Box 3"/>
          <p:cNvSpPr txBox="1"/>
          <p:nvPr/>
        </p:nvSpPr>
        <p:spPr>
          <a:xfrm>
            <a:off x="6781800" y="8877300"/>
            <a:ext cx="6096000" cy="706755"/>
          </a:xfrm>
          <a:prstGeom prst="rect">
            <a:avLst/>
          </a:prstGeom>
          <a:noFill/>
        </p:spPr>
        <p:txBody>
          <a:bodyPr wrap="square" rtlCol="0">
            <a:spAutoFit/>
          </a:bodyPr>
          <a:p>
            <a:r>
              <a:rPr lang="en-IN" altLang="en-US" sz="4000">
                <a:latin typeface="Times New Roman" panose="02020603050405020304" charset="0"/>
                <a:cs typeface="Times New Roman" panose="02020603050405020304" charset="0"/>
              </a:rPr>
              <a:t>Registration Page</a:t>
            </a:r>
            <a:endParaRPr lang="en-IN" altLang="en-US" sz="4000">
              <a:latin typeface="Times New Roman" panose="02020603050405020304" charset="0"/>
              <a:cs typeface="Times New Roman" panose="020206030504050203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login"/>
          <p:cNvPicPr>
            <a:picLocks noChangeAspect="1"/>
          </p:cNvPicPr>
          <p:nvPr/>
        </p:nvPicPr>
        <p:blipFill>
          <a:blip r:embed="rId1"/>
          <a:stretch>
            <a:fillRect/>
          </a:stretch>
        </p:blipFill>
        <p:spPr>
          <a:xfrm>
            <a:off x="615950" y="419100"/>
            <a:ext cx="17250410" cy="8658225"/>
          </a:xfrm>
          <a:prstGeom prst="rect">
            <a:avLst/>
          </a:prstGeom>
        </p:spPr>
      </p:pic>
      <p:sp>
        <p:nvSpPr>
          <p:cNvPr id="4" name="Text Box 3"/>
          <p:cNvSpPr txBox="1"/>
          <p:nvPr/>
        </p:nvSpPr>
        <p:spPr>
          <a:xfrm>
            <a:off x="7315200" y="9258300"/>
            <a:ext cx="6096000" cy="706755"/>
          </a:xfrm>
          <a:prstGeom prst="rect">
            <a:avLst/>
          </a:prstGeom>
          <a:noFill/>
        </p:spPr>
        <p:txBody>
          <a:bodyPr wrap="square" rtlCol="0">
            <a:spAutoFit/>
          </a:bodyPr>
          <a:p>
            <a:r>
              <a:rPr lang="en-IN" altLang="en-US" sz="4000">
                <a:latin typeface="Times New Roman" panose="02020603050405020304" charset="0"/>
                <a:cs typeface="Times New Roman" panose="02020603050405020304" charset="0"/>
              </a:rPr>
              <a:t>Login Page</a:t>
            </a:r>
            <a:endParaRPr lang="en-IN" altLang="en-US" sz="4000">
              <a:latin typeface="Times New Roman" panose="02020603050405020304" charset="0"/>
              <a:cs typeface="Times New Roman" panose="0202060305040502030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insta input"/>
          <p:cNvPicPr>
            <a:picLocks noChangeAspect="1"/>
          </p:cNvPicPr>
          <p:nvPr/>
        </p:nvPicPr>
        <p:blipFill>
          <a:blip r:embed="rId1"/>
          <a:stretch>
            <a:fillRect/>
          </a:stretch>
        </p:blipFill>
        <p:spPr>
          <a:xfrm>
            <a:off x="619125" y="495300"/>
            <a:ext cx="17024985" cy="8400415"/>
          </a:xfrm>
          <a:prstGeom prst="rect">
            <a:avLst/>
          </a:prstGeom>
        </p:spPr>
      </p:pic>
      <p:sp>
        <p:nvSpPr>
          <p:cNvPr id="4" name="Text Box 3"/>
          <p:cNvSpPr txBox="1"/>
          <p:nvPr/>
        </p:nvSpPr>
        <p:spPr>
          <a:xfrm>
            <a:off x="6934200" y="9105900"/>
            <a:ext cx="6096000" cy="706755"/>
          </a:xfrm>
          <a:prstGeom prst="rect">
            <a:avLst/>
          </a:prstGeom>
          <a:noFill/>
        </p:spPr>
        <p:txBody>
          <a:bodyPr wrap="square" rtlCol="0">
            <a:spAutoFit/>
          </a:bodyPr>
          <a:p>
            <a:r>
              <a:rPr lang="en-IN" altLang="en-US" sz="4000">
                <a:latin typeface="Times New Roman" panose="02020603050405020304" charset="0"/>
                <a:cs typeface="Times New Roman" panose="02020603050405020304" charset="0"/>
              </a:rPr>
              <a:t>Instagram Input Page</a:t>
            </a:r>
            <a:endParaRPr lang="en-IN" altLang="en-US" sz="4000">
              <a:latin typeface="Times New Roman" panose="02020603050405020304" charset="0"/>
              <a:cs typeface="Times New Roman" panose="0202060305040502030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upload input"/>
          <p:cNvPicPr>
            <a:picLocks noChangeAspect="1"/>
          </p:cNvPicPr>
          <p:nvPr/>
        </p:nvPicPr>
        <p:blipFill>
          <a:blip r:embed="rId1"/>
          <a:stretch>
            <a:fillRect/>
          </a:stretch>
        </p:blipFill>
        <p:spPr>
          <a:xfrm>
            <a:off x="591185" y="419100"/>
            <a:ext cx="17078960" cy="8553450"/>
          </a:xfrm>
          <a:prstGeom prst="rect">
            <a:avLst/>
          </a:prstGeom>
        </p:spPr>
      </p:pic>
      <p:sp>
        <p:nvSpPr>
          <p:cNvPr id="4" name="Text Box 3"/>
          <p:cNvSpPr txBox="1"/>
          <p:nvPr/>
        </p:nvSpPr>
        <p:spPr>
          <a:xfrm>
            <a:off x="7086600" y="8648700"/>
            <a:ext cx="6096000" cy="706755"/>
          </a:xfrm>
          <a:prstGeom prst="rect">
            <a:avLst/>
          </a:prstGeom>
          <a:noFill/>
        </p:spPr>
        <p:txBody>
          <a:bodyPr wrap="square" rtlCol="0">
            <a:spAutoFit/>
          </a:bodyPr>
          <a:p>
            <a:r>
              <a:rPr lang="en-IN" altLang="en-US" sz="4000">
                <a:latin typeface="Times New Roman" panose="02020603050405020304" charset="0"/>
                <a:cs typeface="Times New Roman" panose="02020603050405020304" charset="0"/>
              </a:rPr>
              <a:t>Upload Input page</a:t>
            </a:r>
            <a:endParaRPr lang="en-IN" altLang="en-US" sz="4000">
              <a:latin typeface="Times New Roman" panose="02020603050405020304" charset="0"/>
              <a:cs typeface="Times New Roman" panose="0202060305040502030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output"/>
          <p:cNvPicPr>
            <a:picLocks noChangeAspect="1"/>
          </p:cNvPicPr>
          <p:nvPr/>
        </p:nvPicPr>
        <p:blipFill>
          <a:blip r:embed="rId1"/>
          <a:stretch>
            <a:fillRect/>
          </a:stretch>
        </p:blipFill>
        <p:spPr>
          <a:xfrm>
            <a:off x="406400" y="876300"/>
            <a:ext cx="17510125" cy="7048500"/>
          </a:xfrm>
          <a:prstGeom prst="rect">
            <a:avLst/>
          </a:prstGeom>
        </p:spPr>
      </p:pic>
      <p:sp>
        <p:nvSpPr>
          <p:cNvPr id="4" name="Text Box 3"/>
          <p:cNvSpPr txBox="1"/>
          <p:nvPr/>
        </p:nvSpPr>
        <p:spPr>
          <a:xfrm>
            <a:off x="7848600" y="8877300"/>
            <a:ext cx="6096000" cy="706755"/>
          </a:xfrm>
          <a:prstGeom prst="rect">
            <a:avLst/>
          </a:prstGeom>
          <a:noFill/>
        </p:spPr>
        <p:txBody>
          <a:bodyPr wrap="square" rtlCol="0">
            <a:spAutoFit/>
          </a:bodyPr>
          <a:p>
            <a:r>
              <a:rPr lang="en-IN" altLang="en-US" sz="4000">
                <a:latin typeface="Times New Roman" panose="02020603050405020304" charset="0"/>
                <a:cs typeface="Times New Roman" panose="02020603050405020304" charset="0"/>
              </a:rPr>
              <a:t>Output Page</a:t>
            </a:r>
            <a:endParaRPr lang="en-IN" altLang="en-US" sz="4000">
              <a:latin typeface="Times New Roman" panose="02020603050405020304" charset="0"/>
              <a:cs typeface="Times New Roman" panose="020206030504050203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419100" y="488950"/>
            <a:ext cx="14474190" cy="993775"/>
          </a:xfrm>
          <a:prstGeom prst="rect">
            <a:avLst/>
          </a:prstGeom>
        </p:spPr>
        <p:txBody>
          <a:bodyPr lIns="0" tIns="0" rIns="0" bIns="0" rtlCol="0" anchor="t">
            <a:spAutoFit/>
          </a:bodyPr>
          <a:lstStyle/>
          <a:p>
            <a:pPr algn="l">
              <a:lnSpc>
                <a:spcPts val="6875"/>
              </a:lnSpc>
            </a:pPr>
            <a:r>
              <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rPr>
              <a:t>SYSTEM REQUIREMENTS</a:t>
            </a:r>
            <a:endPar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7" name="TextBox 7"/>
          <p:cNvSpPr txBox="1"/>
          <p:nvPr/>
        </p:nvSpPr>
        <p:spPr>
          <a:xfrm>
            <a:off x="419100" y="2069342"/>
            <a:ext cx="22040446" cy="450215"/>
          </a:xfrm>
          <a:prstGeom prst="rect">
            <a:avLst/>
          </a:prstGeom>
        </p:spPr>
        <p:txBody>
          <a:bodyPr lIns="0" tIns="0" rIns="0" bIns="0" rtlCol="0" anchor="t">
            <a:spAutoFit/>
          </a:bodyPr>
          <a:lstStyle/>
          <a:p>
            <a:pPr algn="l">
              <a:lnSpc>
                <a:spcPts val="3515"/>
              </a:lnSpc>
            </a:pPr>
            <a:r>
              <a:rPr lang="en-US" sz="4500" b="1">
                <a:solidFill>
                  <a:srgbClr val="002060"/>
                </a:solidFill>
                <a:latin typeface="Times New Roman Bold" panose="02030802070405020303"/>
                <a:ea typeface="Times New Roman Bold" panose="02030802070405020303"/>
                <a:cs typeface="Times New Roman Bold" panose="02030802070405020303"/>
                <a:sym typeface="Times New Roman Bold" panose="02030802070405020303"/>
              </a:rPr>
              <a:t>HARDWARE </a:t>
            </a:r>
            <a:r>
              <a:rPr lang="en-US" sz="4800" b="1">
                <a:solidFill>
                  <a:srgbClr val="002060"/>
                </a:solidFill>
                <a:latin typeface="Times New Roman Bold" panose="02030802070405020303"/>
                <a:ea typeface="Times New Roman Bold" panose="02030802070405020303"/>
                <a:cs typeface="Times New Roman Bold" panose="02030802070405020303"/>
                <a:sym typeface="Times New Roman Bold" panose="02030802070405020303"/>
              </a:rPr>
              <a:t>REQUIREMENTS  </a:t>
            </a:r>
            <a:endParaRPr lang="en-US" sz="4800" b="1">
              <a:solidFill>
                <a:srgbClr val="00206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8" name="TextBox 8"/>
          <p:cNvSpPr txBox="1"/>
          <p:nvPr/>
        </p:nvSpPr>
        <p:spPr>
          <a:xfrm>
            <a:off x="419100" y="3090033"/>
            <a:ext cx="16651124" cy="6232525"/>
          </a:xfrm>
          <a:prstGeom prst="rect">
            <a:avLst/>
          </a:prstGeom>
        </p:spPr>
        <p:txBody>
          <a:bodyPr lIns="0" tIns="0" rIns="0" bIns="0" rtlCol="0" anchor="t">
            <a:spAutoFit/>
          </a:bodyPr>
          <a:lstStyle/>
          <a:p>
            <a:pPr algn="just">
              <a:lnSpc>
                <a:spcPts val="4860"/>
              </a:lnSpc>
            </a:pPr>
            <a:r>
              <a:rPr lang="en-US" sz="4000">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The hardware requirements may serve as the basis for a contract for the implementation of the system and should therefore be a complete and consistent specification of the whole system. They are used by software engineers as the starting point for the system design. It should what the system do and not how it should be implemented.</a:t>
            </a:r>
            <a:endParaRPr lang="en-US" sz="4000">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endParaRPr>
          </a:p>
          <a:p>
            <a:pPr algn="just">
              <a:lnSpc>
                <a:spcPts val="4860"/>
              </a:lnSpc>
            </a:pPr>
            <a:endParaRPr sz="4000">
              <a:latin typeface="Times New Roman" panose="02020603050405020304" charset="0"/>
              <a:cs typeface="Times New Roman" panose="02020603050405020304" charset="0"/>
            </a:endParaRPr>
          </a:p>
          <a:p>
            <a:pPr algn="just">
              <a:lnSpc>
                <a:spcPts val="4860"/>
              </a:lnSpc>
            </a:pPr>
            <a:r>
              <a:rPr lang="en-US" sz="4000">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 PROCESSOR  :  DUAL CORE 2 DUOS.</a:t>
            </a:r>
            <a:endParaRPr lang="en-US" sz="4000">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endParaRPr>
          </a:p>
          <a:p>
            <a:pPr algn="just">
              <a:lnSpc>
                <a:spcPts val="4860"/>
              </a:lnSpc>
            </a:pPr>
            <a:r>
              <a:rPr lang="en-US" sz="4000">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 RAM                  : 4GB DD RAM</a:t>
            </a:r>
            <a:endParaRPr lang="en-US" sz="4000">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endParaRPr>
          </a:p>
          <a:p>
            <a:pPr algn="just">
              <a:lnSpc>
                <a:spcPts val="4860"/>
              </a:lnSpc>
            </a:pPr>
            <a:r>
              <a:rPr lang="en-US" sz="4000">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 HARD DISK     : 250 GB</a:t>
            </a:r>
            <a:endParaRPr lang="en-US" sz="4000">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endParaRPr>
          </a:p>
          <a:p>
            <a:pPr algn="just">
              <a:lnSpc>
                <a:spcPts val="4860"/>
              </a:lnSpc>
              <a:spcBef>
                <a:spcPct val="0"/>
              </a:spcBef>
            </a:pPr>
            <a:endParaRPr sz="4000">
              <a:latin typeface="Times New Roman" panose="02020603050405020304" charset="0"/>
              <a:cs typeface="Times New Roman" panose="020206030504050203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6548" y="2336652"/>
            <a:ext cx="16492752" cy="7471410"/>
          </a:xfrm>
          <a:prstGeom prst="rect">
            <a:avLst/>
          </a:prstGeom>
        </p:spPr>
        <p:txBody>
          <a:bodyPr lIns="0" tIns="0" rIns="0" bIns="0" rtlCol="0" anchor="t">
            <a:spAutoFit/>
          </a:bodyPr>
          <a:lstStyle/>
          <a:p>
            <a:pPr algn="just">
              <a:lnSpc>
                <a:spcPts val="4855"/>
              </a:lnSpc>
            </a:pPr>
            <a:r>
              <a:rPr lang="en-US" sz="4045">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The software requirements document is the specification of the system. It should include both a definition and a specification of requirements. It is a set of what the system should do rather than how it should do it. The software requirements provide a basis for creating the software requirements specification. It is useful in estimating cost, planning team activities, performing tasks and tracking the teams and tracking the team’s progress throughout the development activity.</a:t>
            </a:r>
            <a:endParaRPr lang="en-US" sz="4045">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endParaRPr>
          </a:p>
          <a:p>
            <a:pPr marL="873760" lvl="1" indent="-436880" algn="just">
              <a:lnSpc>
                <a:spcPts val="4855"/>
              </a:lnSpc>
              <a:buFont typeface="Arial" panose="020B0604020202020204"/>
              <a:buChar char="•"/>
            </a:pPr>
            <a:r>
              <a:rPr lang="en-US" sz="4045">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Operating System                : Windows 7/8/10</a:t>
            </a:r>
            <a:endParaRPr lang="en-US" sz="4045">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endParaRPr>
          </a:p>
          <a:p>
            <a:pPr marL="873760" lvl="1" indent="-436880" algn="just">
              <a:lnSpc>
                <a:spcPts val="4855"/>
              </a:lnSpc>
              <a:buFont typeface="Arial" panose="020B0604020202020204"/>
              <a:buChar char="•"/>
            </a:pPr>
            <a:r>
              <a:rPr lang="en-US" sz="4045">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Platform                               : Spyder3 </a:t>
            </a:r>
            <a:endParaRPr lang="en-US" sz="4045">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endParaRPr>
          </a:p>
          <a:p>
            <a:pPr marL="873760" lvl="1" indent="-436880" algn="just">
              <a:lnSpc>
                <a:spcPts val="4855"/>
              </a:lnSpc>
              <a:buFont typeface="Arial" panose="020B0604020202020204"/>
              <a:buChar char="•"/>
            </a:pPr>
            <a:r>
              <a:rPr lang="en-US" sz="4045">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Programming Language      :  Python</a:t>
            </a:r>
            <a:endParaRPr lang="en-US" sz="4045">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endParaRPr>
          </a:p>
          <a:p>
            <a:pPr marL="873760" lvl="1" indent="-436880" algn="just">
              <a:lnSpc>
                <a:spcPts val="4855"/>
              </a:lnSpc>
              <a:buFont typeface="Arial" panose="020B0604020202020204"/>
              <a:buChar char="•"/>
            </a:pPr>
            <a:r>
              <a:rPr lang="en-US" sz="4045">
                <a:solidFill>
                  <a:srgbClr val="000000"/>
                </a:solidFill>
                <a:latin typeface="Times New Roman" panose="02020603050405020304" charset="0"/>
                <a:ea typeface="Times New Roman Bold" panose="02030802070405020303"/>
                <a:cs typeface="Times New Roman" panose="02020603050405020304" charset="0"/>
                <a:sym typeface="Times New Roman Bold" panose="02030802070405020303"/>
              </a:rPr>
              <a:t>Front End                             : Spyder3</a:t>
            </a:r>
            <a:r>
              <a:rPr lang="en-US" sz="404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a:t>
            </a:r>
            <a:endParaRPr lang="en-US" sz="404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r">
              <a:lnSpc>
                <a:spcPts val="4855"/>
              </a:lnSpc>
              <a:spcBef>
                <a:spcPct val="0"/>
              </a:spcBef>
            </a:pPr>
          </a:p>
        </p:txBody>
      </p:sp>
      <p:sp>
        <p:nvSpPr>
          <p:cNvPr id="3" name="TextBox 3"/>
          <p:cNvSpPr txBox="1"/>
          <p:nvPr/>
        </p:nvSpPr>
        <p:spPr>
          <a:xfrm>
            <a:off x="-1066800" y="723900"/>
            <a:ext cx="12360275" cy="1846580"/>
          </a:xfrm>
          <a:prstGeom prst="rect">
            <a:avLst/>
          </a:prstGeom>
        </p:spPr>
        <p:txBody>
          <a:bodyPr wrap="square" lIns="0" tIns="0" rIns="0" bIns="0" rtlCol="0" anchor="t">
            <a:spAutoFit/>
          </a:bodyPr>
          <a:lstStyle/>
          <a:p>
            <a:pPr algn="ctr">
              <a:lnSpc>
                <a:spcPts val="7200"/>
              </a:lnSpc>
            </a:pPr>
            <a:r>
              <a:rPr lang="en-US" sz="4800" b="1">
                <a:solidFill>
                  <a:srgbClr val="002060"/>
                </a:solidFill>
                <a:latin typeface="Times New Roman Bold" panose="02030802070405020303"/>
                <a:ea typeface="Times New Roman Bold" panose="02030802070405020303"/>
                <a:cs typeface="Times New Roman Bold" panose="02030802070405020303"/>
                <a:sym typeface="Times New Roman Bold" panose="02030802070405020303"/>
              </a:rPr>
              <a:t>SOFTWARE REQUIREMENTS</a:t>
            </a:r>
            <a:endParaRPr lang="en-US" sz="4800" b="1">
              <a:solidFill>
                <a:srgbClr val="00206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ctr">
              <a:lnSpc>
                <a:spcPts val="7200"/>
              </a:lnSpc>
              <a:spcBef>
                <a:spcPct val="0"/>
              </a:spcBef>
            </a:pPr>
            <a:endParaRPr lang="en-US" sz="4800" b="1">
              <a:solidFill>
                <a:srgbClr val="00206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618186" y="942975"/>
            <a:ext cx="7040612" cy="881380"/>
          </a:xfrm>
          <a:prstGeom prst="rect">
            <a:avLst/>
          </a:prstGeom>
        </p:spPr>
        <p:txBody>
          <a:bodyPr lIns="0" tIns="0" rIns="0" bIns="0" rtlCol="0" anchor="t">
            <a:spAutoFit/>
          </a:bodyPr>
          <a:lstStyle/>
          <a:p>
            <a:pPr algn="l">
              <a:lnSpc>
                <a:spcPts val="6875"/>
              </a:lnSpc>
            </a:pPr>
            <a:r>
              <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rPr>
              <a:t>REFERENCES</a:t>
            </a:r>
            <a:endPar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7" name="TextBox 7"/>
          <p:cNvSpPr txBox="1"/>
          <p:nvPr/>
        </p:nvSpPr>
        <p:spPr>
          <a:xfrm>
            <a:off x="189127" y="2400212"/>
            <a:ext cx="17070173" cy="8305800"/>
          </a:xfrm>
          <a:prstGeom prst="rect">
            <a:avLst/>
          </a:prstGeom>
        </p:spPr>
        <p:txBody>
          <a:bodyPr lIns="0" tIns="0" rIns="0" bIns="0" rtlCol="0" anchor="t">
            <a:spAutoFit/>
          </a:bodyPr>
          <a:lstStyle/>
          <a:p>
            <a:pPr marL="871220" lvl="1" indent="-435610" algn="just">
              <a:lnSpc>
                <a:spcPts val="4840"/>
              </a:lnSpc>
              <a:buFont typeface="Arial" panose="020B0604020202020204"/>
              <a:buChar char="•"/>
            </a:pPr>
            <a:r>
              <a:rPr lang="en-US" sz="4035">
                <a:solidFill>
                  <a:srgbClr val="000000"/>
                </a:solidFill>
                <a:latin typeface="Times New Roman" panose="02020603050405020304"/>
                <a:ea typeface="Times New Roman" panose="02020603050405020304"/>
                <a:cs typeface="Times New Roman" panose="02020603050405020304"/>
                <a:sym typeface="Times New Roman" panose="02020603050405020304"/>
              </a:rPr>
              <a:t>A. Adewumi, A. Taiwo, S. Misra, R. Maskeliunas, R. Damasevicius, R. Ahuja, and F. Ayeni, ‘‘A uniﬁed framework for outﬁt design and advice,’’ in Data Management, Analytics and Innovation. Springer, 2020.</a:t>
            </a:r>
            <a:endParaRPr lang="en-US" sz="403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871220" lvl="1" indent="-435610" algn="just">
              <a:lnSpc>
                <a:spcPts val="4840"/>
              </a:lnSpc>
              <a:buFont typeface="Arial" panose="020B0604020202020204"/>
              <a:buChar char="•"/>
            </a:pPr>
            <a:r>
              <a:rPr lang="en-US" sz="4035">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US" sz="4035">
                <a:solidFill>
                  <a:srgbClr val="000000"/>
                </a:solidFill>
                <a:latin typeface="Times New Roman" panose="02020603050405020304"/>
                <a:ea typeface="Times New Roman" panose="02020603050405020304"/>
                <a:cs typeface="Times New Roman" panose="02020603050405020304"/>
                <a:sym typeface="Times New Roman" panose="02020603050405020304"/>
              </a:rPr>
              <a:t>T. H. Nobile, A. Noris, N. Kalbaska, and L. Cantoni, ‘‘A review of digital fashion research: Before and beyond communication and marketing,’’ Int. J. Fashion Des., Technol. Educ., pp. 1–9, May 2021.</a:t>
            </a:r>
            <a:endParaRPr lang="en-US" sz="403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66470" lvl="1" indent="-483235" algn="just">
              <a:lnSpc>
                <a:spcPts val="5370"/>
              </a:lnSpc>
              <a:buFont typeface="Arial" panose="020B0604020202020204"/>
              <a:buChar char="•"/>
            </a:pPr>
            <a:r>
              <a:rPr lang="en-US" sz="4475">
                <a:solidFill>
                  <a:srgbClr val="000000"/>
                </a:solidFill>
                <a:latin typeface="Times New Roman" panose="02020603050405020304"/>
                <a:ea typeface="Times New Roman" panose="02020603050405020304"/>
                <a:cs typeface="Times New Roman" panose="02020603050405020304"/>
                <a:sym typeface="Times New Roman" panose="02020603050405020304"/>
              </a:rPr>
              <a:t>M. Paolanti and E. Frontoni, ‘‘Multidisciplinary pattern recognition applications: A review,’’ Comput. Sci. Rev., vol. 37, Aug. 2020.</a:t>
            </a:r>
            <a:endParaRPr lang="en-US" sz="447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66470" lvl="1" indent="-483235" algn="just">
              <a:lnSpc>
                <a:spcPts val="5370"/>
              </a:lnSpc>
              <a:buFont typeface="Arial" panose="020B0604020202020204"/>
              <a:buChar char="•"/>
            </a:pPr>
            <a:r>
              <a:rPr lang="en-US" sz="4475">
                <a:solidFill>
                  <a:srgbClr val="000000"/>
                </a:solidFill>
                <a:latin typeface="Times New Roman" panose="02020603050405020304"/>
                <a:ea typeface="Times New Roman" panose="02020603050405020304"/>
                <a:cs typeface="Times New Roman" panose="02020603050405020304"/>
                <a:sym typeface="Times New Roman" panose="02020603050405020304"/>
              </a:rPr>
              <a:t>X.Gu, F. Gao, M. Tan, and P. Peng, ‘‘Fashion analysis and understanding with artiﬁcial intelligence,’’ Inf. Process. Manage., vol. 57, no. 5, Sep. 2020.</a:t>
            </a:r>
            <a:endParaRPr lang="en-US" sz="447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727710" lvl="1" indent="-363855" algn="just">
              <a:lnSpc>
                <a:spcPts val="4045"/>
              </a:lnSpc>
              <a:buFont typeface="Arial" panose="020B0604020202020204"/>
              <a:buChar char="•"/>
            </a:p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114300"/>
            <a:ext cx="18288000" cy="10701020"/>
            <a:chOff x="0" y="0"/>
            <a:chExt cx="24384000" cy="14268027"/>
          </a:xfrm>
        </p:grpSpPr>
        <p:sp>
          <p:nvSpPr>
            <p:cNvPr id="3" name="Freeform 3"/>
            <p:cNvSpPr/>
            <p:nvPr/>
          </p:nvSpPr>
          <p:spPr>
            <a:xfrm>
              <a:off x="0" y="0"/>
              <a:ext cx="24384000" cy="14268069"/>
            </a:xfrm>
            <a:custGeom>
              <a:avLst/>
              <a:gdLst/>
              <a:ahLst/>
              <a:cxnLst/>
              <a:rect l="l" t="t" r="r" b="b"/>
              <a:pathLst>
                <a:path w="24384000" h="14268069">
                  <a:moveTo>
                    <a:pt x="0" y="0"/>
                  </a:moveTo>
                  <a:lnTo>
                    <a:pt x="24384000" y="0"/>
                  </a:lnTo>
                  <a:lnTo>
                    <a:pt x="24384000" y="14268069"/>
                  </a:lnTo>
                  <a:lnTo>
                    <a:pt x="0" y="14268069"/>
                  </a:lnTo>
                  <a:close/>
                </a:path>
              </a:pathLst>
            </a:custGeom>
            <a:solidFill>
              <a:srgbClr val="FFFFFF"/>
            </a:solidFill>
          </p:spPr>
        </p:sp>
      </p:grpSp>
      <p:sp>
        <p:nvSpPr>
          <p:cNvPr id="4" name="TextBox 4"/>
          <p:cNvSpPr txBox="1"/>
          <p:nvPr/>
        </p:nvSpPr>
        <p:spPr>
          <a:xfrm>
            <a:off x="1082040" y="874395"/>
            <a:ext cx="16485235" cy="5847715"/>
          </a:xfrm>
          <a:prstGeom prst="rect">
            <a:avLst/>
          </a:prstGeom>
        </p:spPr>
        <p:txBody>
          <a:bodyPr lIns="0" tIns="0" rIns="0" bIns="0" rtlCol="0" anchor="t">
            <a:spAutoFit/>
          </a:bodyPr>
          <a:lstStyle/>
          <a:p>
            <a:pPr algn="l">
              <a:lnSpc>
                <a:spcPts val="7200"/>
              </a:lnSpc>
            </a:pPr>
            <a:r>
              <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rPr>
              <a:t>CONCLUSION</a:t>
            </a:r>
            <a:endPar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l">
              <a:lnSpc>
                <a:spcPts val="4800"/>
              </a:lnSpc>
            </a:pPr>
          </a:p>
          <a:p>
            <a:pPr algn="just">
              <a:lnSpc>
                <a:spcPts val="4800"/>
              </a:lnSpc>
            </a:pPr>
            <a:r>
              <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rPr>
              <a:t>This project successfully developed a fashion recommendation system using social media data. The system leverages user interactions and preferences to provide personalized fashion recommendations. Future work includes exploring advanced machine learning techniques, incorporating user feedback, and expanding the system to incorporate real-time fashion trends.</a:t>
            </a:r>
            <a:endPar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4800"/>
              </a:lnSpc>
            </a:pPr>
          </a:p>
          <a:p>
            <a:pPr algn="l">
              <a:lnSpc>
                <a:spcPts val="4800"/>
              </a:lnSpc>
            </a:p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663440" y="3481705"/>
            <a:ext cx="8961120" cy="3323590"/>
          </a:xfrm>
          <a:prstGeom prst="rect">
            <a:avLst/>
          </a:prstGeom>
        </p:spPr>
        <p:txBody>
          <a:bodyPr lIns="0" tIns="0" rIns="0" bIns="0" rtlCol="0" anchor="t">
            <a:spAutoFit/>
          </a:bodyPr>
          <a:lstStyle/>
          <a:p>
            <a:pPr algn="l">
              <a:lnSpc>
                <a:spcPts val="2160"/>
              </a:lnSpc>
            </a:pPr>
            <a:r>
              <a:rPr lang="en-US" sz="1800" spc="16">
                <a:solidFill>
                  <a:srgbClr val="000000"/>
                </a:solidFill>
                <a:latin typeface="TT Rounds Condensed" panose="02000506030000020003"/>
                <a:ea typeface="TT Rounds Condensed" panose="02000506030000020003"/>
                <a:cs typeface="TT Rounds Condensed" panose="02000506030000020003"/>
                <a:sym typeface="TT Rounds Condensed" panose="02000506030000020003"/>
              </a:rPr>
              <a:t>The image is a project title slide of a document titled "Fashion Recommendation System Using Social Media Website" from the Guru Nanak Institute of Technology. The title is written in red and black text on a white background. Below the title, there is a subtitle that reads "Department of Computer Science and Engineering". </a:t>
            </a:r>
            <a:endParaRPr lang="en-US" sz="1800" spc="16">
              <a:solidFill>
                <a:srgbClr val="000000"/>
              </a:solidFill>
              <a:latin typeface="TT Rounds Condensed" panose="02000506030000020003"/>
              <a:ea typeface="TT Rounds Condensed" panose="02000506030000020003"/>
              <a:cs typeface="TT Rounds Condensed" panose="02000506030000020003"/>
              <a:sym typeface="TT Rounds Condensed" panose="02000506030000020003"/>
            </a:endParaRPr>
          </a:p>
          <a:p>
            <a:pPr algn="l">
              <a:lnSpc>
                <a:spcPts val="2160"/>
              </a:lnSpc>
            </a:pPr>
          </a:p>
          <a:p>
            <a:pPr algn="l">
              <a:lnSpc>
                <a:spcPts val="2160"/>
              </a:lnSpc>
            </a:pPr>
            <a:r>
              <a:rPr lang="en-US" sz="1800" spc="16">
                <a:solidFill>
                  <a:srgbClr val="000000"/>
                </a:solidFill>
                <a:latin typeface="TT Rounds Condensed" panose="02000506030000020003"/>
                <a:ea typeface="TT Rounds Condensed" panose="02000506030000020003"/>
                <a:cs typeface="TT Rounds Condensed" panose="02000506030000020003"/>
                <a:sym typeface="TT Rounds Condensed" panose="02000506030000020003"/>
              </a:rPr>
              <a:t>The subtitle reads "Under the guidance of Ms. P.Anusha Assistant professor". Below the subtitle, there are three team members listed - Nikhil Saradhi Kandula , Sravan Rao Kokkirala, and Tejesh Marisetty. The team members are written in black text.</a:t>
            </a:r>
            <a:endParaRPr lang="en-US" sz="1800" spc="16">
              <a:solidFill>
                <a:srgbClr val="000000"/>
              </a:solidFill>
              <a:latin typeface="TT Rounds Condensed" panose="02000506030000020003"/>
              <a:ea typeface="TT Rounds Condensed" panose="02000506030000020003"/>
              <a:cs typeface="TT Rounds Condensed" panose="02000506030000020003"/>
              <a:sym typeface="TT Rounds Condensed" panose="02000506030000020003"/>
            </a:endParaRPr>
          </a:p>
          <a:p>
            <a:pPr algn="l">
              <a:lnSpc>
                <a:spcPts val="2160"/>
              </a:lnSpc>
            </a:pPr>
          </a:p>
          <a:p>
            <a:pPr algn="l">
              <a:lnSpc>
                <a:spcPts val="2160"/>
              </a:lnSpc>
            </a:pPr>
            <a:r>
              <a:rPr lang="en-US" sz="1800" spc="16">
                <a:solidFill>
                  <a:srgbClr val="000000"/>
                </a:solidFill>
                <a:latin typeface="TT Rounds Condensed" panose="02000506030000020003"/>
                <a:ea typeface="TT Rounds Condensed" panose="02000506030000020003"/>
                <a:cs typeface="TT Rounds Condensed" panose="02000506030000020003"/>
                <a:sym typeface="TT Rounds Condensed" panose="02000506030000020003"/>
              </a:rPr>
              <a:t>At the bottom of the slide, there has the logo of the institute of technology, which is a red circle with the letters "GNIT" in the center. The logo is a stylized image of a computer monitor with a blue and white color scheme.</a:t>
            </a:r>
            <a:endParaRPr lang="en-US" sz="1800" spc="16">
              <a:solidFill>
                <a:srgbClr val="000000"/>
              </a:solidFill>
              <a:latin typeface="TT Rounds Condensed" panose="02000506030000020003"/>
              <a:ea typeface="TT Rounds Condensed" panose="02000506030000020003"/>
              <a:cs typeface="TT Rounds Condensed" panose="02000506030000020003"/>
              <a:sym typeface="TT Rounds Condensed" panose="02000506030000020003"/>
            </a:endParaRPr>
          </a:p>
        </p:txBody>
      </p:sp>
      <p:sp>
        <p:nvSpPr>
          <p:cNvPr id="3" name="Freeform 3" descr="71681-thank you slide for ppt-thank you"/>
          <p:cNvSpPr/>
          <p:nvPr/>
        </p:nvSpPr>
        <p:spPr>
          <a:xfrm>
            <a:off x="0" y="48895"/>
            <a:ext cx="18288000" cy="10286365"/>
          </a:xfrm>
          <a:custGeom>
            <a:avLst/>
            <a:gdLst/>
            <a:ahLst/>
            <a:cxnLst/>
            <a:rect l="l" t="t" r="r" b="b"/>
            <a:pathLst>
              <a:path w="18288000" h="10286365">
                <a:moveTo>
                  <a:pt x="0" y="0"/>
                </a:moveTo>
                <a:lnTo>
                  <a:pt x="18288000" y="0"/>
                </a:lnTo>
                <a:lnTo>
                  <a:pt x="18288000" y="10286365"/>
                </a:lnTo>
                <a:lnTo>
                  <a:pt x="0" y="10286365"/>
                </a:lnTo>
                <a:lnTo>
                  <a:pt x="0" y="0"/>
                </a:lnTo>
                <a:close/>
              </a:path>
            </a:pathLst>
          </a:custGeom>
          <a:blipFill>
            <a:blip r:embed="rId1"/>
            <a:stretch>
              <a:fillRect t="-3" b="-3"/>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762040" y="638026"/>
            <a:ext cx="7040612" cy="881380"/>
          </a:xfrm>
          <a:prstGeom prst="rect">
            <a:avLst/>
          </a:prstGeom>
        </p:spPr>
        <p:txBody>
          <a:bodyPr lIns="0" tIns="0" rIns="0" bIns="0" rtlCol="0" anchor="t">
            <a:spAutoFit/>
          </a:bodyPr>
          <a:lstStyle/>
          <a:p>
            <a:pPr algn="l">
              <a:lnSpc>
                <a:spcPts val="6875"/>
              </a:lnSpc>
            </a:pPr>
            <a:r>
              <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rPr>
              <a:t>INTRODUCTION</a:t>
            </a:r>
            <a:endPar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7" name="TextBox 7"/>
          <p:cNvSpPr txBox="1"/>
          <p:nvPr/>
        </p:nvSpPr>
        <p:spPr>
          <a:xfrm>
            <a:off x="848360" y="2249805"/>
            <a:ext cx="17037685" cy="4845685"/>
          </a:xfrm>
          <a:prstGeom prst="rect">
            <a:avLst/>
          </a:prstGeom>
        </p:spPr>
        <p:txBody>
          <a:bodyPr wrap="square" lIns="0" tIns="0" rIns="0" bIns="0" rtlCol="0" anchor="t">
            <a:spAutoFit/>
          </a:bodyPr>
          <a:lstStyle/>
          <a:p>
            <a:pPr algn="just">
              <a:lnSpc>
                <a:spcPts val="3435"/>
              </a:lnSpc>
            </a:pPr>
            <a:r>
              <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rPr>
              <a:t>Fashion recommendation systems have become indispensable in modern online shopping, offering users personalized experiences and helping retailers increase customer engagement. Traditional systems often rely on collaborative filtering and content-based methods, which, while effective, face significant limitations in comprehending visual similarities and user preferences comprehensively. Deep learning, with its ability to capture intricate patterns and learn from large datasets, provides a new approach to developing such systems. This project proposes a deep learning-based fashion recommendation system utilizing CNNs for image analysis and DenseNet121 for enhanced feature extraction and network efficiency. The objective is to create a robust system capable of analyzing fashion items and recommending similar or complementary pieces based on visual features.</a:t>
            </a:r>
            <a:endPar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1047115" y="942975"/>
            <a:ext cx="10566400" cy="881380"/>
          </a:xfrm>
          <a:prstGeom prst="rect">
            <a:avLst/>
          </a:prstGeom>
        </p:spPr>
        <p:txBody>
          <a:bodyPr wrap="square" lIns="0" tIns="0" rIns="0" bIns="0" rtlCol="0" anchor="t">
            <a:spAutoFit/>
          </a:bodyPr>
          <a:lstStyle/>
          <a:p>
            <a:pPr algn="l">
              <a:lnSpc>
                <a:spcPts val="6875"/>
              </a:lnSpc>
            </a:pPr>
            <a:r>
              <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rPr>
              <a:t>LITERATURE SURVEY</a:t>
            </a:r>
            <a:endPar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7" name="TextBox 7"/>
          <p:cNvSpPr txBox="1"/>
          <p:nvPr/>
        </p:nvSpPr>
        <p:spPr>
          <a:xfrm>
            <a:off x="1028700" y="2203344"/>
            <a:ext cx="15958522" cy="8083656"/>
          </a:xfrm>
          <a:prstGeom prst="rect">
            <a:avLst/>
          </a:prstGeom>
        </p:spPr>
        <p:txBody>
          <a:bodyPr lIns="0" tIns="0" rIns="0" bIns="0" rtlCol="0" anchor="t">
            <a:spAutoFit/>
          </a:bodyPr>
          <a:lstStyle/>
          <a:p>
            <a:pPr algn="just">
              <a:lnSpc>
                <a:spcPts val="4210"/>
              </a:lnSpc>
            </a:pPr>
            <a:r>
              <a:rPr lang="en-US" sz="3680">
                <a:solidFill>
                  <a:srgbClr val="000000"/>
                </a:solidFill>
                <a:latin typeface="Times New Roman" panose="02020603050405020304"/>
                <a:ea typeface="Times New Roman" panose="02020603050405020304"/>
                <a:cs typeface="Times New Roman" panose="02020603050405020304"/>
                <a:sym typeface="Times New Roman" panose="02020603050405020304"/>
              </a:rPr>
              <a:t>Title: A review of digital fashion research: Before and beyond communication and marketing.</a:t>
            </a:r>
            <a:endParaRPr lang="en-US" sz="36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210"/>
              </a:lnSpc>
            </a:pPr>
            <a:r>
              <a:rPr lang="en-US" sz="3680">
                <a:solidFill>
                  <a:srgbClr val="000000"/>
                </a:solidFill>
                <a:latin typeface="Times New Roman" panose="02020603050405020304"/>
                <a:ea typeface="Times New Roman" panose="02020603050405020304"/>
                <a:cs typeface="Times New Roman" panose="02020603050405020304"/>
                <a:sym typeface="Times New Roman" panose="02020603050405020304"/>
              </a:rPr>
              <a:t>Author: T. H. Nobile, A. Noris, N. Kalbaska, and L. Cantoni.</a:t>
            </a:r>
            <a:endParaRPr lang="en-US" sz="36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210"/>
              </a:lnSpc>
            </a:pPr>
            <a:r>
              <a:rPr lang="en-US" sz="3680">
                <a:solidFill>
                  <a:srgbClr val="000000"/>
                </a:solidFill>
                <a:latin typeface="Times New Roman" panose="02020603050405020304"/>
                <a:ea typeface="Times New Roman" panose="02020603050405020304"/>
                <a:cs typeface="Times New Roman" panose="02020603050405020304"/>
                <a:sym typeface="Times New Roman" panose="02020603050405020304"/>
              </a:rPr>
              <a:t>Year:  2021</a:t>
            </a:r>
            <a:endParaRPr lang="en-US" sz="36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210"/>
              </a:lnSpc>
            </a:pPr>
            <a:r>
              <a:rPr lang="en-US" sz="3680">
                <a:solidFill>
                  <a:srgbClr val="000000"/>
                </a:solidFill>
                <a:latin typeface="Times New Roman" panose="02020603050405020304"/>
                <a:ea typeface="Times New Roman" panose="02020603050405020304"/>
                <a:cs typeface="Times New Roman" panose="02020603050405020304"/>
                <a:sym typeface="Times New Roman" panose="02020603050405020304"/>
              </a:rPr>
              <a:t>Description:This paper focuses on the field of digital fashion and its development by providing an overview regarding fashion design and culture. It is part of a larger research that involved a literature review of 491 relevant papers. From the analysis of this corpus, three main categories were identified: Communication and Marketing, Design and Production and Culture and Society. This study focuses on the categories Design and Production and Culture and Society, which collectively gathered indicatively 48% of the selected literature. It presents its relevant studies and sub-categories, providing a rich and varied map of them and contributing to better design in further research in digital fashion.</a:t>
            </a:r>
            <a:endParaRPr lang="en-US" sz="368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4215"/>
              </a:lnSpc>
              <a:spcBef>
                <a:spcPct val="0"/>
              </a:spcBef>
            </a:p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838200" y="956945"/>
            <a:ext cx="9230995" cy="881380"/>
          </a:xfrm>
          <a:prstGeom prst="rect">
            <a:avLst/>
          </a:prstGeom>
        </p:spPr>
        <p:txBody>
          <a:bodyPr wrap="square" lIns="0" tIns="0" rIns="0" bIns="0" rtlCol="0" anchor="t">
            <a:spAutoFit/>
          </a:bodyPr>
          <a:lstStyle/>
          <a:p>
            <a:pPr algn="l">
              <a:lnSpc>
                <a:spcPts val="6875"/>
              </a:lnSpc>
            </a:pPr>
            <a:r>
              <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rPr>
              <a:t>EXISTING SYSTEM</a:t>
            </a:r>
            <a:endPar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7" name="TextBox 7"/>
          <p:cNvSpPr txBox="1"/>
          <p:nvPr/>
        </p:nvSpPr>
        <p:spPr>
          <a:xfrm>
            <a:off x="1066800" y="2552700"/>
            <a:ext cx="16694150" cy="1477010"/>
          </a:xfrm>
          <a:prstGeom prst="rect">
            <a:avLst/>
          </a:prstGeom>
        </p:spPr>
        <p:txBody>
          <a:bodyPr lIns="0" tIns="0" rIns="0" bIns="0" rtlCol="0" anchor="t">
            <a:spAutoFit/>
          </a:bodyPr>
          <a:lstStyle/>
          <a:p>
            <a:pPr algn="l">
              <a:lnSpc>
                <a:spcPct val="100000"/>
              </a:lnSpc>
            </a:pPr>
            <a:r>
              <a:rPr lang="en-US" sz="4800" b="1">
                <a:solidFill>
                  <a:srgbClr val="002060"/>
                </a:solidFill>
                <a:latin typeface="Times New Roman" panose="02020603050405020304"/>
                <a:ea typeface="Times New Roman" panose="02020603050405020304"/>
                <a:cs typeface="Times New Roman" panose="02020603050405020304"/>
                <a:sym typeface="Times New Roman" panose="02020603050405020304"/>
              </a:rPr>
              <a:t>DBSCAN (DENSITY-BASED SPATIAL CLUSTERING OF APPLICATIONS WITH NOISE)</a:t>
            </a:r>
            <a:endParaRPr lang="en-US" sz="48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 name="TextBox 8"/>
          <p:cNvSpPr txBox="1"/>
          <p:nvPr/>
        </p:nvSpPr>
        <p:spPr>
          <a:xfrm>
            <a:off x="914440" y="5086350"/>
            <a:ext cx="16193690" cy="2971800"/>
          </a:xfrm>
          <a:prstGeom prst="rect">
            <a:avLst/>
          </a:prstGeom>
        </p:spPr>
        <p:txBody>
          <a:bodyPr lIns="0" tIns="0" rIns="0" bIns="0" rtlCol="0" anchor="t">
            <a:spAutoFit/>
          </a:bodyPr>
          <a:lstStyle/>
          <a:p>
            <a:pPr algn="just">
              <a:lnSpc>
                <a:spcPts val="3750"/>
              </a:lnSpc>
            </a:pPr>
            <a:r>
              <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rPr>
              <a:t>DBSCAN is a density-based clustering algorithm that groups together points that are close to each other based on a distance measurement and a minimum number of points. It identifies clusters of arbitrary shape and can also detect noise (outliers) in the dataset. This characteristic makes DBSCAN particularly useful in various applications where the data is not uniformly distributed.</a:t>
            </a:r>
            <a:endPar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1047115" y="812800"/>
            <a:ext cx="8237855" cy="881380"/>
          </a:xfrm>
          <a:prstGeom prst="rect">
            <a:avLst/>
          </a:prstGeom>
        </p:spPr>
        <p:txBody>
          <a:bodyPr wrap="square" lIns="0" tIns="0" rIns="0" bIns="0" rtlCol="0" anchor="t">
            <a:spAutoFit/>
          </a:bodyPr>
          <a:lstStyle/>
          <a:p>
            <a:pPr algn="l">
              <a:lnSpc>
                <a:spcPts val="6875"/>
              </a:lnSpc>
            </a:pPr>
            <a:r>
              <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rPr>
              <a:t>DISADVANTAGES</a:t>
            </a:r>
            <a:endPar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7" name="TextBox 7"/>
          <p:cNvSpPr txBox="1"/>
          <p:nvPr/>
        </p:nvSpPr>
        <p:spPr>
          <a:xfrm>
            <a:off x="1239520" y="2609215"/>
            <a:ext cx="15737840" cy="5486400"/>
          </a:xfrm>
          <a:prstGeom prst="rect">
            <a:avLst/>
          </a:prstGeom>
        </p:spPr>
        <p:txBody>
          <a:bodyPr lIns="0" tIns="0" rIns="0" bIns="0" rtlCol="0" anchor="t">
            <a:spAutoFit/>
          </a:bodyPr>
          <a:lstStyle/>
          <a:p>
            <a:pPr marL="482600" lvl="1" indent="-241300" algn="l">
              <a:lnSpc>
                <a:spcPts val="4800"/>
              </a:lnSpc>
              <a:buFont typeface="Arial" panose="020B0604020202020204"/>
              <a:buChar char="•"/>
            </a:pPr>
            <a:r>
              <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rPr>
              <a:t>High Parameter Sensitivity</a:t>
            </a:r>
            <a:endPar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82600" lvl="1" indent="-241300" algn="l">
              <a:lnSpc>
                <a:spcPts val="4800"/>
              </a:lnSpc>
            </a:pPr>
          </a:p>
          <a:p>
            <a:pPr marL="482600" lvl="1" indent="-241300" algn="l">
              <a:lnSpc>
                <a:spcPts val="4800"/>
              </a:lnSpc>
              <a:buFont typeface="Arial" panose="020B0604020202020204"/>
              <a:buChar char="•"/>
            </a:pPr>
            <a:r>
              <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rPr>
              <a:t>Struggles with High-Dimensional Data</a:t>
            </a:r>
            <a:endPar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82600" lvl="1" indent="-241300" algn="l">
              <a:lnSpc>
                <a:spcPts val="4800"/>
              </a:lnSpc>
            </a:pPr>
          </a:p>
          <a:p>
            <a:pPr marL="482600" lvl="1" indent="-241300" algn="l">
              <a:lnSpc>
                <a:spcPts val="4800"/>
              </a:lnSpc>
              <a:buFont typeface="Arial" panose="020B0604020202020204"/>
              <a:buChar char="•"/>
            </a:pPr>
            <a:r>
              <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rPr>
              <a:t>Scalability Issues</a:t>
            </a:r>
            <a:endPar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82600" lvl="1" indent="-241300" algn="l">
              <a:lnSpc>
                <a:spcPts val="4800"/>
              </a:lnSpc>
            </a:pPr>
          </a:p>
          <a:p>
            <a:pPr marL="482600" lvl="1" indent="-241300" algn="l">
              <a:lnSpc>
                <a:spcPts val="4800"/>
              </a:lnSpc>
              <a:buFont typeface="Arial" panose="020B0604020202020204"/>
              <a:buChar char="•"/>
            </a:pPr>
            <a:r>
              <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rPr>
              <a:t>Inconsistent Performance with Varying Densities</a:t>
            </a:r>
            <a:endPar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82600" lvl="1" indent="-241300" algn="l">
              <a:lnSpc>
                <a:spcPts val="4800"/>
              </a:lnSpc>
            </a:pPr>
          </a:p>
          <a:p>
            <a:pPr marL="482600" lvl="1" indent="-241300" algn="l">
              <a:lnSpc>
                <a:spcPts val="4800"/>
              </a:lnSpc>
              <a:buFont typeface="Arial" panose="020B0604020202020204"/>
              <a:buChar char="•"/>
            </a:pPr>
            <a:r>
              <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rPr>
              <a:t>Noise Classification</a:t>
            </a:r>
            <a:endPar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914400" y="790575"/>
            <a:ext cx="9480550" cy="881380"/>
          </a:xfrm>
          <a:prstGeom prst="rect">
            <a:avLst/>
          </a:prstGeom>
        </p:spPr>
        <p:txBody>
          <a:bodyPr wrap="square" lIns="0" tIns="0" rIns="0" bIns="0" rtlCol="0" anchor="t">
            <a:spAutoFit/>
          </a:bodyPr>
          <a:lstStyle/>
          <a:p>
            <a:pPr algn="l">
              <a:lnSpc>
                <a:spcPts val="6875"/>
              </a:lnSpc>
            </a:pPr>
            <a:r>
              <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rPr>
              <a:t>PROPOSED SYSTEM</a:t>
            </a:r>
            <a:endParaRPr lang="en-US" sz="6000" b="1">
              <a:solidFill>
                <a:srgbClr val="F30606"/>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7" name="TextBox 7"/>
          <p:cNvSpPr txBox="1"/>
          <p:nvPr/>
        </p:nvSpPr>
        <p:spPr>
          <a:xfrm>
            <a:off x="914440" y="2590462"/>
            <a:ext cx="14544592" cy="704850"/>
          </a:xfrm>
          <a:prstGeom prst="rect">
            <a:avLst/>
          </a:prstGeom>
        </p:spPr>
        <p:txBody>
          <a:bodyPr lIns="0" tIns="0" rIns="0" bIns="0" rtlCol="0" anchor="t">
            <a:spAutoFit/>
          </a:bodyPr>
          <a:lstStyle/>
          <a:p>
            <a:pPr algn="l">
              <a:lnSpc>
                <a:spcPts val="5500"/>
              </a:lnSpc>
            </a:pPr>
            <a:r>
              <a:rPr lang="en-US" sz="4800" b="1">
                <a:solidFill>
                  <a:srgbClr val="002060"/>
                </a:solidFill>
                <a:latin typeface="Times New Roman" panose="02020603050405020304"/>
                <a:ea typeface="Times New Roman" panose="02020603050405020304"/>
                <a:cs typeface="Times New Roman" panose="02020603050405020304"/>
                <a:sym typeface="Times New Roman" panose="02020603050405020304"/>
              </a:rPr>
              <a:t>CONVOLUTIONAL NEURAL NETWORK (CNN)</a:t>
            </a:r>
            <a:endParaRPr lang="en-US" sz="4800" b="1">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 name="TextBox 8"/>
          <p:cNvSpPr txBox="1"/>
          <p:nvPr/>
        </p:nvSpPr>
        <p:spPr>
          <a:xfrm>
            <a:off x="914440" y="4537243"/>
            <a:ext cx="16193690" cy="2495550"/>
          </a:xfrm>
          <a:prstGeom prst="rect">
            <a:avLst/>
          </a:prstGeom>
        </p:spPr>
        <p:txBody>
          <a:bodyPr lIns="0" tIns="0" rIns="0" bIns="0" rtlCol="0" anchor="t">
            <a:spAutoFit/>
          </a:bodyPr>
          <a:lstStyle/>
          <a:p>
            <a:pPr algn="just">
              <a:lnSpc>
                <a:spcPts val="3750"/>
              </a:lnSpc>
            </a:pPr>
            <a:r>
              <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rPr>
              <a:t>Convolutional Neural Networks (CNNs) are a type of deep learning model primarily used for processing data that has a grid-like topology, such as images. They are designed to automatically and adaptively learn spatial hierarchies of features from input images, making them highly effective for tasks like image classification, object detection, and image segmentation.</a:t>
            </a:r>
            <a:endPar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sp>
        <p:nvSpPr>
          <p:cNvPr id="6" name="TextBox 6"/>
          <p:cNvSpPr txBox="1"/>
          <p:nvPr/>
        </p:nvSpPr>
        <p:spPr>
          <a:xfrm>
            <a:off x="758825" y="1104900"/>
            <a:ext cx="15776587" cy="704850"/>
          </a:xfrm>
          <a:prstGeom prst="rect">
            <a:avLst/>
          </a:prstGeom>
        </p:spPr>
        <p:txBody>
          <a:bodyPr lIns="0" tIns="0" rIns="0" bIns="0" rtlCol="0" anchor="t">
            <a:spAutoFit/>
          </a:bodyPr>
          <a:lstStyle/>
          <a:p>
            <a:pPr algn="l">
              <a:lnSpc>
                <a:spcPts val="5500"/>
              </a:lnSpc>
            </a:pPr>
            <a:r>
              <a:rPr lang="en-US" sz="4800" b="1">
                <a:solidFill>
                  <a:schemeClr val="tx2"/>
                </a:solidFill>
                <a:latin typeface="Times New Roman Bold" panose="02030802070405020303"/>
                <a:ea typeface="Times New Roman Bold" panose="02030802070405020303"/>
                <a:cs typeface="Times New Roman Bold" panose="02030802070405020303"/>
                <a:sym typeface="Times New Roman Bold" panose="02030802070405020303"/>
              </a:rPr>
              <a:t>DENSE CONVOLUTIONAL NETWORK (DENSENET)</a:t>
            </a:r>
            <a:endParaRPr lang="en-US" sz="4800" b="1">
              <a:solidFill>
                <a:schemeClr val="tx2"/>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7" name="TextBox 7"/>
          <p:cNvSpPr txBox="1"/>
          <p:nvPr/>
        </p:nvSpPr>
        <p:spPr>
          <a:xfrm>
            <a:off x="758825" y="3257550"/>
            <a:ext cx="17012920" cy="3448050"/>
          </a:xfrm>
          <a:prstGeom prst="rect">
            <a:avLst/>
          </a:prstGeom>
        </p:spPr>
        <p:txBody>
          <a:bodyPr lIns="0" tIns="0" rIns="0" bIns="0" rtlCol="0" anchor="t">
            <a:spAutoFit/>
          </a:bodyPr>
          <a:lstStyle/>
          <a:p>
            <a:pPr algn="just">
              <a:lnSpc>
                <a:spcPts val="3750"/>
              </a:lnSpc>
            </a:pPr>
            <a:r>
              <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rPr>
              <a:t>DenseNet (Dense Convolutional Network) is a type of convolutional neural network architecture introduced to improve the flow of information and gradients throughout the network. It was proposed by Gao Huang and others in their 2017 paper titled "Densely Connected Convolutional Networks". DenseNet connects each layer to every other layer in a feed-forward fashion, which means that each layer receives inputs from all the preceding layers and passes its feature maps to all subsequent layers.</a:t>
            </a:r>
            <a:endParaRPr lang="en-US" sz="4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181A24"/>
            </a:solidFill>
          </p:spPr>
        </p:sp>
      </p:grpSp>
      <p:grpSp>
        <p:nvGrpSpPr>
          <p:cNvPr id="4" name="Group 4"/>
          <p:cNvGrpSpPr/>
          <p:nvPr/>
        </p:nvGrpSpPr>
        <p:grpSpPr>
          <a:xfrm rot="0">
            <a:off x="0" y="0"/>
            <a:ext cx="18288000" cy="10287000"/>
            <a:chOff x="0" y="0"/>
            <a:chExt cx="24384000" cy="13716000"/>
          </a:xfrm>
        </p:grpSpPr>
        <p:sp>
          <p:nvSpPr>
            <p:cNvPr id="5" name="Freeform 5"/>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solidFill>
          </p:spPr>
        </p:sp>
      </p:grpSp>
      <p:grpSp>
        <p:nvGrpSpPr>
          <p:cNvPr id="6" name="Group 6"/>
          <p:cNvGrpSpPr/>
          <p:nvPr/>
        </p:nvGrpSpPr>
        <p:grpSpPr>
          <a:xfrm rot="0">
            <a:off x="0" y="1028700"/>
            <a:ext cx="18288000" cy="7588850"/>
            <a:chOff x="0" y="0"/>
            <a:chExt cx="30423109" cy="12624476"/>
          </a:xfrm>
        </p:grpSpPr>
        <p:sp>
          <p:nvSpPr>
            <p:cNvPr id="7" name="Freeform 7" descr="preencoded.png"/>
            <p:cNvSpPr/>
            <p:nvPr/>
          </p:nvSpPr>
          <p:spPr>
            <a:xfrm>
              <a:off x="0" y="0"/>
              <a:ext cx="30423107" cy="12624518"/>
            </a:xfrm>
            <a:custGeom>
              <a:avLst/>
              <a:gdLst/>
              <a:ahLst/>
              <a:cxnLst/>
              <a:rect l="l" t="t" r="r" b="b"/>
              <a:pathLst>
                <a:path w="30423107" h="12624518">
                  <a:moveTo>
                    <a:pt x="0" y="0"/>
                  </a:moveTo>
                  <a:lnTo>
                    <a:pt x="30423107" y="0"/>
                  </a:lnTo>
                  <a:lnTo>
                    <a:pt x="30423107" y="12624518"/>
                  </a:lnTo>
                  <a:lnTo>
                    <a:pt x="0" y="12624518"/>
                  </a:lnTo>
                  <a:lnTo>
                    <a:pt x="0" y="0"/>
                  </a:lnTo>
                  <a:close/>
                </a:path>
              </a:pathLst>
            </a:custGeom>
            <a:blipFill>
              <a:blip r:embed="rId1"/>
              <a:stretch>
                <a:fillRect t="-30" b="-3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8946</Words>
  <Application>WPS Slides</Application>
  <PresentationFormat>On-screen Show (4:3)</PresentationFormat>
  <Paragraphs>167</Paragraphs>
  <Slides>29</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29</vt:i4>
      </vt:variant>
    </vt:vector>
  </HeadingPairs>
  <TitlesOfParts>
    <vt:vector size="44" baseType="lpstr">
      <vt:lpstr>Arial</vt:lpstr>
      <vt:lpstr>SimSun</vt:lpstr>
      <vt:lpstr>Wingdings</vt:lpstr>
      <vt:lpstr>Stencil</vt:lpstr>
      <vt:lpstr>Times New Roman Bold</vt:lpstr>
      <vt:lpstr>Arimo Bold</vt:lpstr>
      <vt:lpstr>TT Phobos Bold</vt:lpstr>
      <vt:lpstr>Times New Roman</vt:lpstr>
      <vt:lpstr>Arial</vt:lpstr>
      <vt:lpstr>Calibri</vt:lpstr>
      <vt:lpstr>Microsoft YaHei</vt:lpstr>
      <vt:lpstr>Arial Unicode MS</vt:lpstr>
      <vt:lpstr>Times New Roman</vt:lpstr>
      <vt:lpstr>TT Rounds Condensed</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the ever-evolving world of fashion, personalized recommendation systems play a critical role in enhancing user experience and boosting sales for e-commerce platforms. This project aims to develop a fashion recommendation system leveraging deep learning</dc:title>
  <dc:creator/>
  <cp:lastModifiedBy>kandu</cp:lastModifiedBy>
  <cp:revision>8</cp:revision>
  <dcterms:created xsi:type="dcterms:W3CDTF">2006-08-16T00:00:00Z</dcterms:created>
  <dcterms:modified xsi:type="dcterms:W3CDTF">2025-05-06T10:48:08Z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E4FEA3A81D6848008D6C54118F520343_13</vt:lpwstr>
  </property>
  <property fmtid="{D5CDD505-2E9C-101B-9397-08002B2CF9AE}" pid="3" name="KSOProductBuildVer">
    <vt:lpwstr>1033-12.2.0.20795</vt:lpwstr>
  </property>
</Properties>
</file>